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81" r:id="rId5"/>
    <p:sldId id="259" r:id="rId6"/>
    <p:sldId id="260" r:id="rId7"/>
    <p:sldId id="261" r:id="rId8"/>
    <p:sldId id="262" r:id="rId9"/>
    <p:sldId id="263" r:id="rId10"/>
    <p:sldId id="275" r:id="rId11"/>
    <p:sldId id="276" r:id="rId12"/>
    <p:sldId id="264" r:id="rId13"/>
    <p:sldId id="266" r:id="rId14"/>
    <p:sldId id="267" r:id="rId15"/>
    <p:sldId id="270" r:id="rId16"/>
    <p:sldId id="268" r:id="rId17"/>
    <p:sldId id="277" r:id="rId18"/>
    <p:sldId id="269" r:id="rId19"/>
    <p:sldId id="271" r:id="rId20"/>
    <p:sldId id="278" r:id="rId21"/>
    <p:sldId id="272" r:id="rId22"/>
    <p:sldId id="273" r:id="rId23"/>
    <p:sldId id="274" r:id="rId24"/>
    <p:sldId id="279" r:id="rId25"/>
    <p:sldId id="28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117749-DB93-0F20-35D0-92C5745922C0}" v="26" dt="2024-10-04T03:08:43.281"/>
    <p1510:client id="{A4442C03-755C-D11D-D544-EE33B942FB89}" v="64" dt="2024-10-04T14:49:25.602"/>
    <p1510:client id="{B112DC5D-55E3-8F13-6ED5-785974BD5A9A}" v="707" dt="2024-10-03T16:13:56.4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eg>
</file>

<file path=ppt/media/image11.jpeg>
</file>

<file path=ppt/media/image12.png>
</file>

<file path=ppt/media/image13.png>
</file>

<file path=ppt/media/image14.png>
</file>

<file path=ppt/media/image15.jpeg>
</file>

<file path=ppt/media/image16.jpeg>
</file>

<file path=ppt/media/image17.png>
</file>

<file path=ppt/media/image18.jpeg>
</file>

<file path=ppt/media/image2.png>
</file>

<file path=ppt/media/image3.jpeg>
</file>

<file path=ppt/media/image4.jpeg>
</file>

<file path=ppt/media/image5.jpeg>
</file>

<file path=ppt/media/image6.png>
</file>

<file path=ppt/media/image7.sv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11/6/2024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eliematta.com/blog/executive-data-science-specializat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6.xml"/><Relationship Id="rId4" Type="http://schemas.openxmlformats.org/officeDocument/2006/relationships/hyperlink" Target="https://ocw.tudelft.nl/course-lectures/6031/"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 Id="rId4" Type="http://schemas.openxmlformats.org/officeDocument/2006/relationships/hyperlink" Target="https://freepngimg.com/png/32329-technology"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hyperlink" Target="https://iabac.org/blog/is-data-science-a-good-career" TargetMode="External"/><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hyperlink" Target="https://www.actuaries.digital/2018/10/31/what-makes-a-good-data-scientist-actuaries-podcast/" TargetMode="External"/><Relationship Id="rId4" Type="http://schemas.openxmlformats.org/officeDocument/2006/relationships/image" Target="../media/image16.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 y="916418"/>
            <a:ext cx="12191998" cy="1079844"/>
          </a:xfrm>
        </p:spPr>
        <p:txBody>
          <a:bodyPr/>
          <a:lstStyle/>
          <a:p>
            <a:r>
              <a:rPr lang="en-US">
                <a:latin typeface="Georgia Pro"/>
              </a:rPr>
              <a:t> </a:t>
            </a:r>
            <a:endParaRPr lang="en-US" sz="2800">
              <a:latin typeface="Georgia Pro"/>
            </a:endParaRPr>
          </a:p>
        </p:txBody>
      </p:sp>
      <p:sp>
        <p:nvSpPr>
          <p:cNvPr id="3" name="Subtitle 2"/>
          <p:cNvSpPr>
            <a:spLocks noGrp="1"/>
          </p:cNvSpPr>
          <p:nvPr>
            <p:ph type="subTitle" idx="1"/>
          </p:nvPr>
        </p:nvSpPr>
        <p:spPr>
          <a:xfrm>
            <a:off x="1" y="-2015"/>
            <a:ext cx="12191998" cy="6855896"/>
          </a:xfrm>
        </p:spPr>
        <p:txBody>
          <a:bodyPr vert="horz" lIns="91440" tIns="45720" rIns="91440" bIns="45720" rtlCol="0" anchor="t">
            <a:normAutofit/>
          </a:bodyPr>
          <a:lstStyle/>
          <a:p>
            <a:endParaRPr lang="en-US" sz="6000" b="1" u="sng" dirty="0">
              <a:latin typeface="Georgia Pro"/>
            </a:endParaRPr>
          </a:p>
          <a:p>
            <a:r>
              <a:rPr lang="en-US" sz="6000" b="1" u="sng" dirty="0">
                <a:solidFill>
                  <a:schemeClr val="accent5">
                    <a:lumMod val="49000"/>
                  </a:schemeClr>
                </a:solidFill>
                <a:latin typeface="Georgia Pro"/>
              </a:rPr>
              <a:t>TITLE</a:t>
            </a:r>
            <a:endParaRPr lang="en-US">
              <a:solidFill>
                <a:schemeClr val="accent5">
                  <a:lumMod val="49000"/>
                </a:schemeClr>
              </a:solidFill>
            </a:endParaRPr>
          </a:p>
          <a:p>
            <a:r>
              <a:rPr lang="en-US" sz="4800" dirty="0">
                <a:solidFill>
                  <a:schemeClr val="accent5">
                    <a:lumMod val="49000"/>
                  </a:schemeClr>
                </a:solidFill>
                <a:latin typeface="Georgia Pro"/>
              </a:rPr>
              <a:t>Deep Dive on "HEALTH DATA ANALYSIS"</a:t>
            </a:r>
            <a:endParaRPr lang="en-US" sz="6000" b="1" u="sng" dirty="0">
              <a:solidFill>
                <a:schemeClr val="accent5">
                  <a:lumMod val="49000"/>
                </a:schemeClr>
              </a:solidFill>
              <a:latin typeface="Georgia Pro"/>
            </a:endParaRPr>
          </a:p>
          <a:p>
            <a:endParaRPr lang="en-US" sz="4800" dirty="0">
              <a:solidFill>
                <a:schemeClr val="accent5">
                  <a:lumMod val="49000"/>
                </a:schemeClr>
              </a:solidFill>
              <a:latin typeface="Georgia Pro"/>
            </a:endParaRPr>
          </a:p>
          <a:p>
            <a:r>
              <a:rPr lang="en-US" sz="4000" dirty="0">
                <a:solidFill>
                  <a:schemeClr val="accent5">
                    <a:lumMod val="49000"/>
                  </a:schemeClr>
                </a:solidFill>
                <a:latin typeface="Georgia Pro"/>
              </a:rPr>
              <a:t>                                                             Presented by</a:t>
            </a:r>
            <a:endParaRPr lang="en-US" sz="6000" b="1" u="sng" dirty="0">
              <a:solidFill>
                <a:schemeClr val="accent5">
                  <a:lumMod val="49000"/>
                </a:schemeClr>
              </a:solidFill>
              <a:latin typeface="Georgia Pro"/>
            </a:endParaRPr>
          </a:p>
          <a:p>
            <a:r>
              <a:rPr lang="en-US" sz="4000" dirty="0">
                <a:solidFill>
                  <a:schemeClr val="accent5">
                    <a:lumMod val="49000"/>
                  </a:schemeClr>
                </a:solidFill>
                <a:latin typeface="Georgia Pro"/>
              </a:rPr>
              <a:t>                                                               BULTY DOLUI</a:t>
            </a:r>
          </a:p>
          <a:p>
            <a:r>
              <a:rPr lang="en-US" sz="4000" dirty="0">
                <a:solidFill>
                  <a:schemeClr val="accent5">
                    <a:lumMod val="49000"/>
                  </a:schemeClr>
                </a:solidFill>
                <a:latin typeface="Georgia Pro"/>
              </a:rPr>
              <a:t>                                                             On</a:t>
            </a:r>
          </a:p>
          <a:p>
            <a:r>
              <a:rPr lang="en-US" sz="4000" dirty="0">
                <a:solidFill>
                  <a:schemeClr val="accent5">
                    <a:lumMod val="49000"/>
                  </a:schemeClr>
                </a:solidFill>
                <a:latin typeface="Georgia Pro"/>
              </a:rPr>
              <a:t>                                                                October 4th, 2024</a:t>
            </a:r>
          </a:p>
          <a:p>
            <a:endParaRPr lang="en-US" sz="6000" dirty="0">
              <a:solidFill>
                <a:schemeClr val="accent5">
                  <a:lumMod val="49000"/>
                </a:schemeClr>
              </a:solidFill>
              <a:latin typeface="Georgia Pro"/>
            </a:endParaRPr>
          </a:p>
        </p:txBody>
      </p:sp>
      <p:pic>
        <p:nvPicPr>
          <p:cNvPr id="7" name="Picture 6" descr="What is Artificial Intelligence (AI)? – Towards Data Science">
            <a:extLst>
              <a:ext uri="{FF2B5EF4-FFF2-40B4-BE49-F238E27FC236}">
                <a16:creationId xmlns:a16="http://schemas.microsoft.com/office/drawing/2014/main" id="{0DA47593-D115-5781-5991-69820FEEBA11}"/>
              </a:ext>
            </a:extLst>
          </p:cNvPr>
          <p:cNvPicPr>
            <a:picLocks noChangeAspect="1"/>
          </p:cNvPicPr>
          <p:nvPr/>
        </p:nvPicPr>
        <p:blipFill>
          <a:blip r:embed="rId2"/>
          <a:stretch>
            <a:fillRect/>
          </a:stretch>
        </p:blipFill>
        <p:spPr>
          <a:xfrm>
            <a:off x="-3755" y="2665242"/>
            <a:ext cx="7992157" cy="4180280"/>
          </a:xfrm>
          <a:prstGeom prst="rect">
            <a:avLst/>
          </a:prstGeom>
        </p:spPr>
      </p:pic>
      <p:pic>
        <p:nvPicPr>
          <p:cNvPr id="8" name="Picture 7" descr="A blue and purple hexagons&#10;&#10;Description automatically generated">
            <a:extLst>
              <a:ext uri="{FF2B5EF4-FFF2-40B4-BE49-F238E27FC236}">
                <a16:creationId xmlns:a16="http://schemas.microsoft.com/office/drawing/2014/main" id="{2804F516-A940-7A92-ADF7-164371E45D7C}"/>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9932" y="77856"/>
            <a:ext cx="3462396" cy="1832114"/>
          </a:xfrm>
          <a:prstGeom prst="rect">
            <a:avLst/>
          </a:prstGeom>
        </p:spPr>
      </p:pic>
      <p:sp>
        <p:nvSpPr>
          <p:cNvPr id="9" name="TextBox 8">
            <a:extLst>
              <a:ext uri="{FF2B5EF4-FFF2-40B4-BE49-F238E27FC236}">
                <a16:creationId xmlns:a16="http://schemas.microsoft.com/office/drawing/2014/main" id="{07ED9EFD-768B-ECEA-6AC0-6AAA756691E7}"/>
              </a:ext>
            </a:extLst>
          </p:cNvPr>
          <p:cNvSpPr txBox="1"/>
          <p:nvPr/>
        </p:nvSpPr>
        <p:spPr>
          <a:xfrm>
            <a:off x="79789" y="3566491"/>
            <a:ext cx="1960770" cy="85588"/>
          </a:xfrm>
          <a:prstGeom prst="rect">
            <a:avLst/>
          </a:prstGeom>
        </p:spPr>
        <p:txBody>
          <a:bodyPr>
            <a:normAutofit fontScale="25000" lnSpcReduction="20000"/>
          </a:bodyPr>
          <a:lstStyle/>
          <a:p>
            <a:r>
              <a:rPr lang="en-US"/>
              <a:t>ThePhoto by PhotoAuthor is licensed under CCYYSA.</a:t>
            </a:r>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12191999" cy="6858000"/>
          </a:xfrm>
          <a:prstGeom prst="rect">
            <a:avLst/>
          </a:prstGeom>
          <a:gradFill>
            <a:gsLst>
              <a:gs pos="0">
                <a:schemeClr val="accent1">
                  <a:lumMod val="50000"/>
                </a:schemeClr>
              </a:gs>
              <a:gs pos="100000">
                <a:srgbClr val="00000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
            <a:ext cx="12192000" cy="6402581"/>
          </a:xfrm>
          <a:prstGeom prst="rect">
            <a:avLst/>
          </a:prstGeom>
          <a:gradFill>
            <a:gsLst>
              <a:gs pos="1000">
                <a:schemeClr val="accent1">
                  <a:lumMod val="75000"/>
                  <a:alpha val="59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12088DD-B1AD-40E0-8B86-1D87A2CCD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63054" y="-2653923"/>
            <a:ext cx="6858001" cy="12165846"/>
          </a:xfrm>
          <a:prstGeom prst="rect">
            <a:avLst/>
          </a:prstGeom>
          <a:gradFill>
            <a:gsLst>
              <a:gs pos="13000">
                <a:schemeClr val="accent1">
                  <a:lumMod val="50000"/>
                  <a:alpha val="0"/>
                </a:schemeClr>
              </a:gs>
              <a:gs pos="99000">
                <a:srgbClr val="000000">
                  <a:alpha val="28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094763" y="0"/>
            <a:ext cx="6096001" cy="6858000"/>
          </a:xfrm>
          <a:prstGeom prst="rect">
            <a:avLst/>
          </a:prstGeom>
          <a:gradFill>
            <a:gsLst>
              <a:gs pos="13000">
                <a:schemeClr val="accent1">
                  <a:lumMod val="50000"/>
                  <a:alpha val="0"/>
                </a:schemeClr>
              </a:gs>
              <a:gs pos="99000">
                <a:schemeClr val="accent1">
                  <a:lumMod val="75000"/>
                  <a:alpha val="50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0C395952-4E26-45A2-8756-2ADFD6E53C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3"/>
            <a:ext cx="12182871" cy="6871922"/>
          </a:xfrm>
          <a:prstGeom prst="rect">
            <a:avLst/>
          </a:prstGeom>
          <a:gradFill>
            <a:gsLst>
              <a:gs pos="13000">
                <a:srgbClr val="000000">
                  <a:alpha val="35000"/>
                </a:srgbClr>
              </a:gs>
              <a:gs pos="99000">
                <a:schemeClr val="accent1">
                  <a:lumMod val="75000"/>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4734BADF-9461-4621-B112-2D7BABEA7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7713" y="4049"/>
            <a:ext cx="10216576" cy="4729040"/>
          </a:xfrm>
          <a:custGeom>
            <a:avLst/>
            <a:gdLst>
              <a:gd name="connsiteX0" fmla="*/ 0 w 10216576"/>
              <a:gd name="connsiteY0" fmla="*/ 0 h 4729040"/>
              <a:gd name="connsiteX1" fmla="*/ 10216576 w 10216576"/>
              <a:gd name="connsiteY1" fmla="*/ 0 h 4729040"/>
              <a:gd name="connsiteX2" fmla="*/ 10210268 w 10216576"/>
              <a:gd name="connsiteY2" fmla="*/ 124944 h 4729040"/>
              <a:gd name="connsiteX3" fmla="*/ 5108288 w 10216576"/>
              <a:gd name="connsiteY3" fmla="*/ 4729040 h 4729040"/>
              <a:gd name="connsiteX4" fmla="*/ 6309 w 10216576"/>
              <a:gd name="connsiteY4" fmla="*/ 124944 h 472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6576" h="4729040">
                <a:moveTo>
                  <a:pt x="0" y="0"/>
                </a:moveTo>
                <a:lnTo>
                  <a:pt x="10216576" y="0"/>
                </a:lnTo>
                <a:lnTo>
                  <a:pt x="10210268" y="124944"/>
                </a:lnTo>
                <a:cubicBezTo>
                  <a:pt x="9947637" y="2710997"/>
                  <a:pt x="7763635" y="4729040"/>
                  <a:pt x="5108288" y="4729040"/>
                </a:cubicBezTo>
                <a:cubicBezTo>
                  <a:pt x="2452942" y="4729040"/>
                  <a:pt x="268937" y="2710997"/>
                  <a:pt x="6309" y="124944"/>
                </a:cubicBezTo>
                <a:close/>
              </a:path>
            </a:pathLst>
          </a:custGeom>
          <a:gradFill>
            <a:gsLst>
              <a:gs pos="7000">
                <a:schemeClr val="accent1">
                  <a:lumMod val="50000"/>
                  <a:alpha val="4000"/>
                </a:schemeClr>
              </a:gs>
              <a:gs pos="99000">
                <a:schemeClr val="accent1">
                  <a:alpha val="2400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52062A0-565E-8128-FCE6-9B31D455099D}"/>
              </a:ext>
            </a:extLst>
          </p:cNvPr>
          <p:cNvSpPr>
            <a:spLocks noGrp="1"/>
          </p:cNvSpPr>
          <p:nvPr>
            <p:ph type="title"/>
          </p:nvPr>
        </p:nvSpPr>
        <p:spPr>
          <a:xfrm>
            <a:off x="2026693" y="1030406"/>
            <a:ext cx="8147713" cy="5554981"/>
          </a:xfrm>
        </p:spPr>
        <p:txBody>
          <a:bodyPr vert="horz" lIns="91440" tIns="45720" rIns="91440" bIns="45720" rtlCol="0" anchor="ctr">
            <a:noAutofit/>
          </a:bodyPr>
          <a:lstStyle/>
          <a:p>
            <a:pPr algn="ctr"/>
            <a:r>
              <a:rPr lang="en-US" sz="2400" kern="1200" dirty="0">
                <a:solidFill>
                  <a:schemeClr val="tx2">
                    <a:lumMod val="25000"/>
                    <a:lumOff val="75000"/>
                  </a:schemeClr>
                </a:solidFill>
                <a:latin typeface="Georgia Pro"/>
              </a:rPr>
              <a:t>Interquartile Range (IQR) Method for Outlier Detection</a:t>
            </a:r>
            <a:br>
              <a:rPr lang="en-US" sz="2400" kern="1200" dirty="0">
                <a:solidFill>
                  <a:schemeClr val="tx2">
                    <a:lumMod val="25000"/>
                    <a:lumOff val="75000"/>
                  </a:schemeClr>
                </a:solidFill>
                <a:latin typeface="Georgia Pro"/>
              </a:rPr>
            </a:br>
            <a:br>
              <a:rPr lang="en-US" sz="2400" kern="1200" dirty="0">
                <a:solidFill>
                  <a:schemeClr val="tx2">
                    <a:lumMod val="25000"/>
                    <a:lumOff val="75000"/>
                  </a:schemeClr>
                </a:solidFill>
                <a:latin typeface="Georgia Pro"/>
              </a:rPr>
            </a:br>
            <a:r>
              <a:rPr lang="en-US" sz="2400" kern="1200" dirty="0">
                <a:solidFill>
                  <a:schemeClr val="tx2">
                    <a:lumMod val="25000"/>
                    <a:lumOff val="75000"/>
                  </a:schemeClr>
                </a:solidFill>
                <a:latin typeface="Georgia Pro"/>
              </a:rPr>
              <a:t>Q1 = </a:t>
            </a:r>
            <a:r>
              <a:rPr lang="en-US" sz="2400" kern="1200" err="1">
                <a:solidFill>
                  <a:schemeClr val="tx2">
                    <a:lumMod val="25000"/>
                    <a:lumOff val="75000"/>
                  </a:schemeClr>
                </a:solidFill>
                <a:latin typeface="Georgia Pro"/>
              </a:rPr>
              <a:t>df.quantile(0.25)</a:t>
            </a:r>
            <a:r>
              <a:rPr lang="en-US" sz="2400" kern="1200" dirty="0">
                <a:solidFill>
                  <a:schemeClr val="tx2">
                    <a:lumMod val="25000"/>
                    <a:lumOff val="75000"/>
                  </a:schemeClr>
                </a:solidFill>
                <a:latin typeface="Georgia Pro"/>
              </a:rPr>
              <a:t>
Q3 = </a:t>
            </a:r>
            <a:r>
              <a:rPr lang="en-US" sz="2400" kern="1200" err="1">
                <a:solidFill>
                  <a:schemeClr val="tx2">
                    <a:lumMod val="25000"/>
                    <a:lumOff val="75000"/>
                  </a:schemeClr>
                </a:solidFill>
                <a:latin typeface="Georgia Pro"/>
              </a:rPr>
              <a:t>df.quantile(0.75)</a:t>
            </a:r>
            <a:r>
              <a:rPr lang="en-US" sz="2400" kern="1200" dirty="0">
                <a:solidFill>
                  <a:schemeClr val="tx2">
                    <a:lumMod val="25000"/>
                    <a:lumOff val="75000"/>
                  </a:schemeClr>
                </a:solidFill>
                <a:latin typeface="Georgia Pro"/>
              </a:rPr>
              <a:t>
IQR = Q3 - Q1
outliers = ((</a:t>
            </a:r>
            <a:r>
              <a:rPr lang="en-US" sz="2400" kern="1200" err="1">
                <a:solidFill>
                  <a:schemeClr val="tx2">
                    <a:lumMod val="25000"/>
                    <a:lumOff val="75000"/>
                  </a:schemeClr>
                </a:solidFill>
                <a:latin typeface="Georgia Pro"/>
              </a:rPr>
              <a:t>df</a:t>
            </a:r>
            <a:r>
              <a:rPr lang="en-US" sz="2400" kern="1200" dirty="0">
                <a:solidFill>
                  <a:schemeClr val="tx2">
                    <a:lumMod val="25000"/>
                    <a:lumOff val="75000"/>
                  </a:schemeClr>
                </a:solidFill>
                <a:latin typeface="Georgia Pro"/>
              </a:rPr>
              <a:t> &lt; (Q1 - 1.5 * IQR)) | (</a:t>
            </a:r>
            <a:r>
              <a:rPr lang="en-US" sz="2400" kern="1200" err="1">
                <a:solidFill>
                  <a:schemeClr val="tx2">
                    <a:lumMod val="25000"/>
                    <a:lumOff val="75000"/>
                  </a:schemeClr>
                </a:solidFill>
                <a:latin typeface="Georgia Pro"/>
              </a:rPr>
              <a:t>df &gt; (Q3 + 1.5 * IQR)))</a:t>
            </a:r>
            <a:r>
              <a:rPr lang="en-US" sz="2400" kern="1200" dirty="0">
                <a:solidFill>
                  <a:schemeClr val="tx2">
                    <a:lumMod val="25000"/>
                    <a:lumOff val="75000"/>
                  </a:schemeClr>
                </a:solidFill>
                <a:latin typeface="Georgia Pro"/>
              </a:rPr>
              <a:t>
</a:t>
            </a:r>
          </a:p>
          <a:p>
            <a:pPr marL="285750" indent="-285750" algn="ctr"/>
            <a:r>
              <a:rPr lang="en-US" sz="2400" b="1" kern="1200" dirty="0">
                <a:solidFill>
                  <a:schemeClr val="tx2">
                    <a:lumMod val="25000"/>
                    <a:lumOff val="75000"/>
                  </a:schemeClr>
                </a:solidFill>
                <a:latin typeface="Georgia Pro"/>
              </a:rPr>
              <a:t>Q1 = </a:t>
            </a:r>
            <a:r>
              <a:rPr lang="en-US" sz="2400" b="1" kern="1200" err="1">
                <a:solidFill>
                  <a:schemeClr val="tx2">
                    <a:lumMod val="25000"/>
                    <a:lumOff val="75000"/>
                  </a:schemeClr>
                </a:solidFill>
                <a:latin typeface="Georgia Pro"/>
              </a:rPr>
              <a:t>df.quantile</a:t>
            </a:r>
            <a:r>
              <a:rPr lang="en-US" sz="2400" b="1" kern="1200" dirty="0">
                <a:solidFill>
                  <a:schemeClr val="tx2">
                    <a:lumMod val="25000"/>
                    <a:lumOff val="75000"/>
                  </a:schemeClr>
                </a:solidFill>
                <a:latin typeface="Georgia Pro"/>
              </a:rPr>
              <a:t>(0.25)</a:t>
            </a:r>
            <a:r>
              <a:rPr lang="en-US" sz="2400" kern="1200" dirty="0">
                <a:solidFill>
                  <a:schemeClr val="tx2">
                    <a:lumMod val="25000"/>
                    <a:lumOff val="75000"/>
                  </a:schemeClr>
                </a:solidFill>
                <a:latin typeface="Georgia Pro"/>
              </a:rPr>
              <a:t>: Calculates the first quartile (25th percentile) of each column in the </a:t>
            </a:r>
            <a:r>
              <a:rPr lang="en-US" sz="2400" kern="1200" err="1">
                <a:solidFill>
                  <a:schemeClr val="tx2">
                    <a:lumMod val="25000"/>
                    <a:lumOff val="75000"/>
                  </a:schemeClr>
                </a:solidFill>
                <a:latin typeface="Georgia Pro"/>
              </a:rPr>
              <a:t>DataFrame</a:t>
            </a:r>
            <a:r>
              <a:rPr lang="en-US" sz="2400" kern="1200" dirty="0">
                <a:solidFill>
                  <a:schemeClr val="tx2">
                    <a:lumMod val="25000"/>
                    <a:lumOff val="75000"/>
                  </a:schemeClr>
                </a:solidFill>
                <a:latin typeface="Georgia Pro"/>
              </a:rPr>
              <a:t>.</a:t>
            </a:r>
          </a:p>
          <a:p>
            <a:pPr marL="285750" indent="-285750" algn="ctr"/>
            <a:r>
              <a:rPr lang="en-US" sz="2400" b="1" kern="1200" dirty="0">
                <a:solidFill>
                  <a:schemeClr val="tx2">
                    <a:lumMod val="25000"/>
                    <a:lumOff val="75000"/>
                  </a:schemeClr>
                </a:solidFill>
                <a:latin typeface="Georgia Pro"/>
              </a:rPr>
              <a:t>Q3 = </a:t>
            </a:r>
            <a:r>
              <a:rPr lang="en-US" sz="2400" b="1" kern="1200" err="1">
                <a:solidFill>
                  <a:schemeClr val="tx2">
                    <a:lumMod val="25000"/>
                    <a:lumOff val="75000"/>
                  </a:schemeClr>
                </a:solidFill>
                <a:latin typeface="Georgia Pro"/>
              </a:rPr>
              <a:t>df.quantile</a:t>
            </a:r>
            <a:r>
              <a:rPr lang="en-US" sz="2400" b="1" kern="1200" dirty="0">
                <a:solidFill>
                  <a:schemeClr val="tx2">
                    <a:lumMod val="25000"/>
                    <a:lumOff val="75000"/>
                  </a:schemeClr>
                </a:solidFill>
                <a:latin typeface="Georgia Pro"/>
              </a:rPr>
              <a:t>(0.75)</a:t>
            </a:r>
            <a:r>
              <a:rPr lang="en-US" sz="2400" kern="1200" dirty="0">
                <a:solidFill>
                  <a:schemeClr val="tx2">
                    <a:lumMod val="25000"/>
                    <a:lumOff val="75000"/>
                  </a:schemeClr>
                </a:solidFill>
                <a:latin typeface="Georgia Pro"/>
              </a:rPr>
              <a:t>: Calculates the third quartile (75th percentile) of each column.</a:t>
            </a:r>
          </a:p>
          <a:p>
            <a:pPr marL="285750" indent="-285750" algn="ctr"/>
            <a:r>
              <a:rPr lang="en-US" sz="2400" b="1" kern="1200" dirty="0">
                <a:solidFill>
                  <a:schemeClr val="tx2">
                    <a:lumMod val="25000"/>
                    <a:lumOff val="75000"/>
                  </a:schemeClr>
                </a:solidFill>
                <a:latin typeface="Georgia Pro"/>
              </a:rPr>
              <a:t>IQR = Q3 - Q1</a:t>
            </a:r>
            <a:r>
              <a:rPr lang="en-US" sz="2400" kern="1200" dirty="0">
                <a:solidFill>
                  <a:schemeClr val="tx2">
                    <a:lumMod val="25000"/>
                    <a:lumOff val="75000"/>
                  </a:schemeClr>
                </a:solidFill>
                <a:latin typeface="Georgia Pro"/>
              </a:rPr>
              <a:t>: Computes the Interquartile Range (IQR), which measures the spread of the middle 50% of the data.</a:t>
            </a:r>
          </a:p>
          <a:p>
            <a:pPr marL="285750" indent="-285750" algn="ctr"/>
            <a:r>
              <a:rPr lang="en-US" sz="2400" b="1" kern="1200" dirty="0">
                <a:solidFill>
                  <a:schemeClr val="tx2">
                    <a:lumMod val="25000"/>
                    <a:lumOff val="75000"/>
                  </a:schemeClr>
                </a:solidFill>
                <a:latin typeface="Georgia Pro"/>
              </a:rPr>
              <a:t>outliers = ((</a:t>
            </a:r>
            <a:r>
              <a:rPr lang="en-US" sz="2400" b="1" kern="1200" err="1">
                <a:solidFill>
                  <a:schemeClr val="tx2">
                    <a:lumMod val="25000"/>
                    <a:lumOff val="75000"/>
                  </a:schemeClr>
                </a:solidFill>
                <a:latin typeface="Georgia Pro"/>
              </a:rPr>
              <a:t>df</a:t>
            </a:r>
            <a:r>
              <a:rPr lang="en-US" sz="2400" b="1" kern="1200" dirty="0">
                <a:solidFill>
                  <a:schemeClr val="tx2">
                    <a:lumMod val="25000"/>
                    <a:lumOff val="75000"/>
                  </a:schemeClr>
                </a:solidFill>
                <a:latin typeface="Georgia Pro"/>
              </a:rPr>
              <a:t> &lt; (Q1 - 1.5 * IQR)) | (</a:t>
            </a:r>
            <a:r>
              <a:rPr lang="en-US" sz="2400" b="1" kern="1200" err="1">
                <a:solidFill>
                  <a:schemeClr val="tx2">
                    <a:lumMod val="25000"/>
                    <a:lumOff val="75000"/>
                  </a:schemeClr>
                </a:solidFill>
                <a:latin typeface="Georgia Pro"/>
              </a:rPr>
              <a:t>df</a:t>
            </a:r>
            <a:r>
              <a:rPr lang="en-US" sz="2400" b="1" kern="1200" dirty="0">
                <a:solidFill>
                  <a:schemeClr val="tx2">
                    <a:lumMod val="25000"/>
                    <a:lumOff val="75000"/>
                  </a:schemeClr>
                </a:solidFill>
                <a:latin typeface="Georgia Pro"/>
              </a:rPr>
              <a:t> &gt; (Q3 + 1.5 * IQR)))</a:t>
            </a:r>
            <a:r>
              <a:rPr lang="en-US" sz="2400" kern="1200" dirty="0">
                <a:solidFill>
                  <a:schemeClr val="tx2">
                    <a:lumMod val="25000"/>
                    <a:lumOff val="75000"/>
                  </a:schemeClr>
                </a:solidFill>
                <a:latin typeface="Georgia Pro"/>
              </a:rPr>
              <a:t>: Identifies outliers based on the IQR method. Any value below Q1−1.5×IQRQ1 - 1.5 \times IQRQ1−1.5×IQR or above Q3+1.5×IQRQ3 + 1.5 \times IQRQ3+1.5×IQR is considered an outlier.</a:t>
            </a:r>
          </a:p>
          <a:p>
            <a:pPr algn="ctr"/>
            <a:endParaRPr lang="en-US" sz="2400" kern="1200" dirty="0">
              <a:solidFill>
                <a:schemeClr val="tx2">
                  <a:lumMod val="25000"/>
                  <a:lumOff val="75000"/>
                </a:schemeClr>
              </a:solidFill>
              <a:latin typeface="Georgia Pro"/>
            </a:endParaRPr>
          </a:p>
        </p:txBody>
      </p:sp>
    </p:spTree>
    <p:extLst>
      <p:ext uri="{BB962C8B-B14F-4D97-AF65-F5344CB8AC3E}">
        <p14:creationId xmlns:p14="http://schemas.microsoft.com/office/powerpoint/2010/main" val="4273047629"/>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B8D7D1E-1407-4D5B-9C80-E70D99362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15483" y="762552"/>
            <a:ext cx="5919334" cy="5214332"/>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74FD1BE-E333-402D-A2AF-8E2D7570F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15483" y="762552"/>
            <a:ext cx="5919334" cy="5214332"/>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DDE3270-A872-4E10-80BC-B93D6F0E3F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8088" y="658175"/>
            <a:ext cx="5919334" cy="5214332"/>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62335E-FCB0-BC55-AAC2-407DBF0404E3}"/>
              </a:ext>
            </a:extLst>
          </p:cNvPr>
          <p:cNvSpPr>
            <a:spLocks noGrp="1"/>
          </p:cNvSpPr>
          <p:nvPr>
            <p:ph type="title"/>
          </p:nvPr>
        </p:nvSpPr>
        <p:spPr>
          <a:xfrm>
            <a:off x="3658704" y="1617636"/>
            <a:ext cx="5228230" cy="3794413"/>
          </a:xfrm>
        </p:spPr>
        <p:txBody>
          <a:bodyPr vert="horz" lIns="91440" tIns="45720" rIns="91440" bIns="45720" rtlCol="0" anchor="b">
            <a:noAutofit/>
          </a:bodyPr>
          <a:lstStyle/>
          <a:p>
            <a:pPr algn="ctr"/>
            <a:r>
              <a:rPr lang="en-US" sz="2000" b="1" kern="1200" dirty="0">
                <a:solidFill>
                  <a:schemeClr val="bg1"/>
                </a:solidFill>
                <a:latin typeface="Georgia Pro"/>
              </a:rPr>
              <a:t>Print Outlier Information</a:t>
            </a:r>
            <a:br>
              <a:rPr lang="en-US" sz="2000" kern="1200" dirty="0">
                <a:latin typeface="Georgia Pro"/>
              </a:rPr>
            </a:br>
            <a:br>
              <a:rPr lang="en-US" sz="2000" kern="1200" dirty="0">
                <a:latin typeface="Georgia Pro"/>
              </a:rPr>
            </a:br>
            <a:r>
              <a:rPr lang="en-US" sz="2000" kern="1200" dirty="0">
                <a:solidFill>
                  <a:schemeClr val="bg1"/>
                </a:solidFill>
                <a:latin typeface="Georgia Pro"/>
              </a:rPr>
              <a:t>print(</a:t>
            </a:r>
            <a:r>
              <a:rPr lang="en-US" sz="2000" kern="1200" dirty="0" err="1">
                <a:solidFill>
                  <a:schemeClr val="bg1"/>
                </a:solidFill>
                <a:latin typeface="Georgia Pro"/>
              </a:rPr>
              <a:t>f"Number</a:t>
            </a:r>
            <a:r>
              <a:rPr lang="en-US" sz="2000" kern="1200" dirty="0">
                <a:solidFill>
                  <a:schemeClr val="bg1"/>
                </a:solidFill>
                <a:latin typeface="Georgia Pro"/>
              </a:rPr>
              <a:t> of outliers: {</a:t>
            </a:r>
            <a:r>
              <a:rPr lang="en-US" sz="2000" kern="1200" dirty="0" err="1">
                <a:solidFill>
                  <a:schemeClr val="bg1"/>
                </a:solidFill>
                <a:latin typeface="Georgia Pro"/>
              </a:rPr>
              <a:t>np.sum</a:t>
            </a:r>
            <a:r>
              <a:rPr lang="en-US" sz="2000" kern="1200" dirty="0">
                <a:solidFill>
                  <a:schemeClr val="bg1"/>
                </a:solidFill>
                <a:latin typeface="Georgia Pro"/>
              </a:rPr>
              <a:t>(outliers)}")
print("Outliers detected in each column:\n", outliers)
</a:t>
            </a:r>
          </a:p>
          <a:p>
            <a:pPr marL="285750" indent="-285750" algn="ctr"/>
            <a:r>
              <a:rPr lang="en-US" sz="2000" b="1" kern="1200" dirty="0">
                <a:solidFill>
                  <a:schemeClr val="bg1"/>
                </a:solidFill>
                <a:latin typeface="Georgia Pro"/>
              </a:rPr>
              <a:t>print(</a:t>
            </a:r>
            <a:r>
              <a:rPr lang="en-US" sz="2000" b="1" kern="1200" err="1">
                <a:solidFill>
                  <a:schemeClr val="bg1"/>
                </a:solidFill>
                <a:latin typeface="Georgia Pro"/>
              </a:rPr>
              <a:t>f"Number</a:t>
            </a:r>
            <a:r>
              <a:rPr lang="en-US" sz="2000" b="1" kern="1200" dirty="0">
                <a:solidFill>
                  <a:schemeClr val="bg1"/>
                </a:solidFill>
                <a:latin typeface="Georgia Pro"/>
              </a:rPr>
              <a:t> of outliers: {</a:t>
            </a:r>
            <a:r>
              <a:rPr lang="en-US" sz="2000" b="1" kern="1200" err="1">
                <a:solidFill>
                  <a:schemeClr val="bg1"/>
                </a:solidFill>
                <a:latin typeface="Georgia Pro"/>
              </a:rPr>
              <a:t>np.sum</a:t>
            </a:r>
            <a:r>
              <a:rPr lang="en-US" sz="2000" b="1" kern="1200" dirty="0">
                <a:solidFill>
                  <a:schemeClr val="bg1"/>
                </a:solidFill>
                <a:latin typeface="Georgia Pro"/>
              </a:rPr>
              <a:t>(outliers)}")</a:t>
            </a:r>
            <a:r>
              <a:rPr lang="en-US" sz="2000" kern="1200" dirty="0">
                <a:solidFill>
                  <a:schemeClr val="bg1"/>
                </a:solidFill>
                <a:latin typeface="Georgia Pro"/>
              </a:rPr>
              <a:t>: Counts and prints the total number of outliers detected in the </a:t>
            </a:r>
            <a:r>
              <a:rPr lang="en-US" sz="2000" kern="1200" err="1">
                <a:solidFill>
                  <a:schemeClr val="bg1"/>
                </a:solidFill>
                <a:latin typeface="Georgia Pro"/>
              </a:rPr>
              <a:t>DataFrame</a:t>
            </a:r>
            <a:r>
              <a:rPr lang="en-US" sz="2000" kern="1200" dirty="0">
                <a:solidFill>
                  <a:schemeClr val="bg1"/>
                </a:solidFill>
                <a:latin typeface="Georgia Pro"/>
              </a:rPr>
              <a:t>.</a:t>
            </a:r>
          </a:p>
          <a:p>
            <a:pPr marL="285750" indent="-285750" algn="ctr"/>
            <a:r>
              <a:rPr lang="en-US" sz="2000" b="1" kern="1200" dirty="0">
                <a:solidFill>
                  <a:schemeClr val="bg1"/>
                </a:solidFill>
                <a:latin typeface="Georgia Pro"/>
              </a:rPr>
              <a:t>print("Outliers detected in each column:\n", outliers)</a:t>
            </a:r>
            <a:r>
              <a:rPr lang="en-US" sz="2000" kern="1200" dirty="0">
                <a:solidFill>
                  <a:schemeClr val="bg1"/>
                </a:solidFill>
                <a:latin typeface="Georgia Pro"/>
              </a:rPr>
              <a:t>: Prints a </a:t>
            </a:r>
            <a:r>
              <a:rPr lang="en-US" sz="2000" kern="1200" err="1">
                <a:solidFill>
                  <a:schemeClr val="bg1"/>
                </a:solidFill>
                <a:latin typeface="Georgia Pro"/>
              </a:rPr>
              <a:t>DataFrame</a:t>
            </a:r>
            <a:r>
              <a:rPr lang="en-US" sz="2000" kern="1200" dirty="0">
                <a:solidFill>
                  <a:schemeClr val="bg1"/>
                </a:solidFill>
                <a:latin typeface="Georgia Pro"/>
              </a:rPr>
              <a:t> (</a:t>
            </a:r>
            <a:r>
              <a:rPr lang="en-US" sz="2000" kern="1200" err="1">
                <a:solidFill>
                  <a:schemeClr val="bg1"/>
                </a:solidFill>
                <a:latin typeface="Georgia Pro"/>
              </a:rPr>
              <a:t>boolean</a:t>
            </a:r>
            <a:r>
              <a:rPr lang="en-US" sz="2000" kern="1200" dirty="0">
                <a:solidFill>
                  <a:schemeClr val="bg1"/>
                </a:solidFill>
                <a:latin typeface="Georgia Pro"/>
              </a:rPr>
              <a:t>) indicating which values are outliers in each column.</a:t>
            </a:r>
          </a:p>
          <a:p>
            <a:pPr algn="ctr"/>
            <a:endParaRPr lang="en-US" sz="1800" kern="1200">
              <a:solidFill>
                <a:schemeClr val="bg1"/>
              </a:solidFill>
              <a:latin typeface="+mj-lt"/>
              <a:ea typeface="+mj-ea"/>
              <a:cs typeface="+mj-cs"/>
            </a:endParaRPr>
          </a:p>
        </p:txBody>
      </p:sp>
      <p:sp>
        <p:nvSpPr>
          <p:cNvPr id="15"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4763" y="252951"/>
            <a:ext cx="829613" cy="82961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7" name="Graphic 212">
            <a:extLst>
              <a:ext uri="{FF2B5EF4-FFF2-40B4-BE49-F238E27FC236}">
                <a16:creationId xmlns:a16="http://schemas.microsoft.com/office/drawing/2014/main" id="{DEF7D4A3-132F-4989-B22B-25948794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4763" y="252951"/>
            <a:ext cx="829613" cy="82961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9" name="Freeform: Shape 18">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21" name="Freeform: Shape 20">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23" name="Oval 22">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94957" y="4410821"/>
            <a:ext cx="414409" cy="414409"/>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B94EEEB0-E565-42CB-8299-2454D31F09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94957" y="4410821"/>
            <a:ext cx="414409" cy="414409"/>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7"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8" name="Freeform: Shape 27">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127678012"/>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677BAFB-3BD3-41BB-9107-FAE224AE2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E6823A9B-C188-42D4-847C-3AD928DB14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42784" y="253140"/>
            <a:ext cx="6184555" cy="6184555"/>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34B557F3-1A0C-4749-A6DB-EAC082DF3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24848" y="253140"/>
            <a:ext cx="6184555" cy="6184555"/>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solidFill>
            </a:endParaRPr>
          </a:p>
        </p:txBody>
      </p:sp>
      <p:sp>
        <p:nvSpPr>
          <p:cNvPr id="13" name="Oval 12">
            <a:extLst>
              <a:ext uri="{FF2B5EF4-FFF2-40B4-BE49-F238E27FC236}">
                <a16:creationId xmlns:a16="http://schemas.microsoft.com/office/drawing/2014/main" id="{55D55AA6-3751-494F-868A-DCEDC5CE82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03723" y="136525"/>
            <a:ext cx="6184555" cy="6184555"/>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7C63BD-CBFB-F198-3DE8-D4574FF05284}"/>
              </a:ext>
            </a:extLst>
          </p:cNvPr>
          <p:cNvSpPr>
            <a:spLocks noGrp="1"/>
          </p:cNvSpPr>
          <p:nvPr>
            <p:ph type="title"/>
          </p:nvPr>
        </p:nvSpPr>
        <p:spPr>
          <a:xfrm>
            <a:off x="3581400" y="667406"/>
            <a:ext cx="5005707" cy="5634332"/>
          </a:xfrm>
        </p:spPr>
        <p:txBody>
          <a:bodyPr vert="horz" lIns="91440" tIns="45720" rIns="91440" bIns="45720" rtlCol="0" anchor="b">
            <a:noAutofit/>
          </a:bodyPr>
          <a:lstStyle/>
          <a:p>
            <a:pPr algn="ctr"/>
            <a:r>
              <a:rPr lang="en-US" sz="2000" b="1" kern="1200" dirty="0">
                <a:solidFill>
                  <a:schemeClr val="bg1"/>
                </a:solidFill>
                <a:latin typeface="Georgia Pro"/>
              </a:rPr>
              <a:t>Transform Data Types</a:t>
            </a:r>
            <a:br>
              <a:rPr lang="en-US" sz="2000" kern="1200" dirty="0"/>
            </a:br>
            <a:endParaRPr lang="en-US" sz="2000" kern="1200" dirty="0">
              <a:solidFill>
                <a:schemeClr val="bg1"/>
              </a:solidFill>
              <a:latin typeface="+mj-lt"/>
            </a:endParaRPr>
          </a:p>
          <a:p>
            <a:pPr algn="ctr"/>
            <a:r>
              <a:rPr lang="en-US" sz="1800" kern="1200" dirty="0">
                <a:solidFill>
                  <a:schemeClr val="bg1"/>
                </a:solidFill>
                <a:latin typeface="Georgia Pro"/>
              </a:rPr>
              <a:t>df = df.apply(pd.to_numeric, errors='coerce')
print("Data types after transformation:\n", </a:t>
            </a:r>
            <a:r>
              <a:rPr lang="en-US" sz="1800" kern="1200" dirty="0" err="1">
                <a:solidFill>
                  <a:schemeClr val="bg1"/>
                </a:solidFill>
                <a:latin typeface="Georgia Pro"/>
              </a:rPr>
              <a:t>df.dtypes</a:t>
            </a:r>
            <a:r>
              <a:rPr lang="en-US" sz="1800" kern="1200" dirty="0">
                <a:solidFill>
                  <a:schemeClr val="bg1"/>
                </a:solidFill>
                <a:latin typeface="Georgia Pro"/>
              </a:rPr>
              <a:t>)
</a:t>
            </a:r>
            <a:r>
              <a:rPr lang="en-US" sz="1800" kern="1200" dirty="0" err="1">
                <a:solidFill>
                  <a:schemeClr val="bg1"/>
                </a:solidFill>
                <a:latin typeface="Georgia Pro"/>
              </a:rPr>
              <a:t>data_types</a:t>
            </a:r>
            <a:r>
              <a:rPr lang="en-US" sz="1800" kern="1200" dirty="0">
                <a:solidFill>
                  <a:schemeClr val="bg1"/>
                </a:solidFill>
                <a:latin typeface="Georgia Pro"/>
              </a:rPr>
              <a:t> = </a:t>
            </a:r>
            <a:r>
              <a:rPr lang="en-US" sz="1800" kern="1200" dirty="0" err="1">
                <a:solidFill>
                  <a:schemeClr val="bg1"/>
                </a:solidFill>
                <a:latin typeface="Georgia Pro"/>
              </a:rPr>
              <a:t>df.dtypes</a:t>
            </a:r>
            <a:r>
              <a:rPr lang="en-US" sz="1800" kern="1200" dirty="0">
                <a:solidFill>
                  <a:schemeClr val="bg1"/>
                </a:solidFill>
                <a:latin typeface="Georgia Pro"/>
              </a:rPr>
              <a:t>
print("Data Types:\n", </a:t>
            </a:r>
            <a:r>
              <a:rPr lang="en-US" sz="1800" kern="1200" dirty="0" err="1">
                <a:solidFill>
                  <a:schemeClr val="bg1"/>
                </a:solidFill>
                <a:latin typeface="Georgia Pro"/>
              </a:rPr>
              <a:t>data_types</a:t>
            </a:r>
            <a:r>
              <a:rPr lang="en-US" sz="1800" kern="1200" dirty="0">
                <a:solidFill>
                  <a:schemeClr val="bg1"/>
                </a:solidFill>
                <a:latin typeface="Georgia Pro"/>
              </a:rPr>
              <a:t>)
</a:t>
            </a:r>
          </a:p>
          <a:p>
            <a:pPr marL="285750" indent="-285750" algn="ctr"/>
            <a:r>
              <a:rPr lang="en-US" sz="1800" b="1" kern="1200" err="1">
                <a:solidFill>
                  <a:schemeClr val="bg1"/>
                </a:solidFill>
                <a:latin typeface="Georgia Pro"/>
              </a:rPr>
              <a:t>df</a:t>
            </a:r>
            <a:r>
              <a:rPr lang="en-US" sz="1800" b="1" kern="1200" dirty="0">
                <a:solidFill>
                  <a:schemeClr val="bg1"/>
                </a:solidFill>
                <a:latin typeface="Georgia Pro"/>
              </a:rPr>
              <a:t> = </a:t>
            </a:r>
            <a:r>
              <a:rPr lang="en-US" sz="1800" b="1" kern="1200" err="1">
                <a:solidFill>
                  <a:schemeClr val="bg1"/>
                </a:solidFill>
                <a:latin typeface="Georgia Pro"/>
              </a:rPr>
              <a:t>df.apply</a:t>
            </a:r>
            <a:r>
              <a:rPr lang="en-US" sz="1800" b="1" kern="1200" dirty="0">
                <a:solidFill>
                  <a:schemeClr val="bg1"/>
                </a:solidFill>
                <a:latin typeface="Georgia Pro"/>
              </a:rPr>
              <a:t>(</a:t>
            </a:r>
            <a:r>
              <a:rPr lang="en-US" sz="1800" b="1" kern="1200" err="1">
                <a:solidFill>
                  <a:schemeClr val="bg1"/>
                </a:solidFill>
                <a:latin typeface="Georgia Pro"/>
              </a:rPr>
              <a:t>pd.to_numeric</a:t>
            </a:r>
            <a:r>
              <a:rPr lang="en-US" sz="1800" b="1" kern="1200" dirty="0">
                <a:solidFill>
                  <a:schemeClr val="bg1"/>
                </a:solidFill>
                <a:latin typeface="Georgia Pro"/>
              </a:rPr>
              <a:t>, errors='coerce')</a:t>
            </a:r>
            <a:r>
              <a:rPr lang="en-US" sz="1800" kern="1200" dirty="0">
                <a:solidFill>
                  <a:schemeClr val="bg1"/>
                </a:solidFill>
                <a:latin typeface="Georgia Pro"/>
              </a:rPr>
              <a:t>: Converts all columns to numeric types. If a value cannot be converted, it is replaced with </a:t>
            </a:r>
            <a:r>
              <a:rPr lang="en-US" sz="1800" kern="1200" err="1">
                <a:solidFill>
                  <a:schemeClr val="bg1"/>
                </a:solidFill>
                <a:latin typeface="Georgia Pro"/>
              </a:rPr>
              <a:t>NaN</a:t>
            </a:r>
            <a:r>
              <a:rPr lang="en-US" sz="1800" kern="1200" dirty="0">
                <a:solidFill>
                  <a:schemeClr val="bg1"/>
                </a:solidFill>
                <a:latin typeface="Georgia Pro"/>
              </a:rPr>
              <a:t> due to errors='coerce'.</a:t>
            </a:r>
          </a:p>
          <a:p>
            <a:pPr marL="285750" indent="-285750" algn="ctr"/>
            <a:r>
              <a:rPr lang="en-US" sz="1800" b="1" kern="1200" dirty="0">
                <a:solidFill>
                  <a:schemeClr val="bg1"/>
                </a:solidFill>
                <a:latin typeface="Georgia Pro"/>
              </a:rPr>
              <a:t>print("Data types after transformation:\n", </a:t>
            </a:r>
            <a:r>
              <a:rPr lang="en-US" sz="1800" b="1" kern="1200" err="1">
                <a:solidFill>
                  <a:schemeClr val="bg1"/>
                </a:solidFill>
                <a:latin typeface="Georgia Pro"/>
              </a:rPr>
              <a:t>df.dtypes</a:t>
            </a:r>
            <a:r>
              <a:rPr lang="en-US" sz="1800" b="1" kern="1200" dirty="0">
                <a:solidFill>
                  <a:schemeClr val="bg1"/>
                </a:solidFill>
                <a:latin typeface="Georgia Pro"/>
              </a:rPr>
              <a:t>)</a:t>
            </a:r>
            <a:r>
              <a:rPr lang="en-US" sz="1800" kern="1200" dirty="0">
                <a:solidFill>
                  <a:schemeClr val="bg1"/>
                </a:solidFill>
                <a:latin typeface="Georgia Pro"/>
              </a:rPr>
              <a:t>: Prints the data types of each column after the transformation.</a:t>
            </a:r>
          </a:p>
          <a:p>
            <a:pPr marL="285750" indent="-285750" algn="ctr"/>
            <a:r>
              <a:rPr lang="en-US" sz="1800" b="1" kern="1200" err="1">
                <a:solidFill>
                  <a:schemeClr val="bg1"/>
                </a:solidFill>
                <a:latin typeface="Georgia Pro"/>
              </a:rPr>
              <a:t>data_types</a:t>
            </a:r>
            <a:r>
              <a:rPr lang="en-US" sz="1800" b="1" kern="1200" dirty="0">
                <a:solidFill>
                  <a:schemeClr val="bg1"/>
                </a:solidFill>
                <a:latin typeface="Georgia Pro"/>
              </a:rPr>
              <a:t> = </a:t>
            </a:r>
            <a:r>
              <a:rPr lang="en-US" sz="1800" b="1" kern="1200" err="1">
                <a:solidFill>
                  <a:schemeClr val="bg1"/>
                </a:solidFill>
                <a:latin typeface="Georgia Pro"/>
              </a:rPr>
              <a:t>df.dtypes</a:t>
            </a:r>
            <a:r>
              <a:rPr lang="en-US" sz="1800" kern="1200" dirty="0">
                <a:solidFill>
                  <a:schemeClr val="bg1"/>
                </a:solidFill>
                <a:latin typeface="Georgia Pro"/>
              </a:rPr>
              <a:t>: Stores the data types in a variable for further use.</a:t>
            </a:r>
          </a:p>
          <a:p>
            <a:pPr marL="285750" indent="-285750" algn="ctr"/>
            <a:r>
              <a:rPr lang="en-US" sz="1800" b="1" kern="1200" dirty="0">
                <a:solidFill>
                  <a:schemeClr val="bg1"/>
                </a:solidFill>
                <a:latin typeface="Georgia Pro"/>
              </a:rPr>
              <a:t>print("Data Types:\n", </a:t>
            </a:r>
            <a:r>
              <a:rPr lang="en-US" sz="1800" b="1" kern="1200" err="1">
                <a:solidFill>
                  <a:schemeClr val="bg1"/>
                </a:solidFill>
                <a:latin typeface="Georgia Pro"/>
              </a:rPr>
              <a:t>data_types</a:t>
            </a:r>
            <a:r>
              <a:rPr lang="en-US" sz="1800" b="1" kern="1200" dirty="0">
                <a:solidFill>
                  <a:schemeClr val="bg1"/>
                </a:solidFill>
                <a:latin typeface="Georgia Pro"/>
              </a:rPr>
              <a:t>)</a:t>
            </a:r>
            <a:r>
              <a:rPr lang="en-US" sz="1800" kern="1200" dirty="0">
                <a:solidFill>
                  <a:schemeClr val="bg1"/>
                </a:solidFill>
                <a:latin typeface="Georgia Pro"/>
              </a:rPr>
              <a:t>: Prints the data types again, showing their current state.</a:t>
            </a:r>
          </a:p>
          <a:p>
            <a:pPr algn="ctr"/>
            <a:endParaRPr lang="en-US" sz="1800" kern="1200" dirty="0">
              <a:solidFill>
                <a:schemeClr val="bg1"/>
              </a:solidFill>
              <a:latin typeface="Georgia Pro"/>
            </a:endParaRPr>
          </a:p>
        </p:txBody>
      </p:sp>
      <p:sp>
        <p:nvSpPr>
          <p:cNvPr id="15" name="Graphic 212">
            <a:extLst>
              <a:ext uri="{FF2B5EF4-FFF2-40B4-BE49-F238E27FC236}">
                <a16:creationId xmlns:a16="http://schemas.microsoft.com/office/drawing/2014/main" id="{4D4C00DC-4DC6-4CD2-9E31-F17E6CEBC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6275" y="97597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7" name="Graphic 212">
            <a:extLst>
              <a:ext uri="{FF2B5EF4-FFF2-40B4-BE49-F238E27FC236}">
                <a16:creationId xmlns:a16="http://schemas.microsoft.com/office/drawing/2014/main" id="{D82AB1B2-7970-42CF-8BF5-567C69E9F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6275" y="97597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nvGrpSpPr>
          <p:cNvPr id="19" name="Graphic 190">
            <a:extLst>
              <a:ext uri="{FF2B5EF4-FFF2-40B4-BE49-F238E27FC236}">
                <a16:creationId xmlns:a16="http://schemas.microsoft.com/office/drawing/2014/main" id="{66FB5A75-BDE2-4F12-A95B-C48788A768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80947" y="1755501"/>
            <a:ext cx="1598829" cy="531293"/>
            <a:chOff x="2504802" y="1755501"/>
            <a:chExt cx="1598829" cy="531293"/>
          </a:xfrm>
          <a:solidFill>
            <a:schemeClr val="bg1"/>
          </a:solidFill>
        </p:grpSpPr>
        <p:sp>
          <p:nvSpPr>
            <p:cNvPr id="20" name="Freeform: Shape 19">
              <a:extLst>
                <a:ext uri="{FF2B5EF4-FFF2-40B4-BE49-F238E27FC236}">
                  <a16:creationId xmlns:a16="http://schemas.microsoft.com/office/drawing/2014/main" id="{DC86CBC8-A814-4C0C-A287-7C549693D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6AA52F4F-14E6-402F-A196-668B9CA9BC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sp>
        <p:nvSpPr>
          <p:cNvPr id="23" name="Oval 22">
            <a:extLst>
              <a:ext uri="{FF2B5EF4-FFF2-40B4-BE49-F238E27FC236}">
                <a16:creationId xmlns:a16="http://schemas.microsoft.com/office/drawing/2014/main" id="{C10FB9CA-E7FA-462C-B537-F1224ED1AC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9820" y="4236107"/>
            <a:ext cx="510988" cy="510988"/>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 name="Oval 24">
            <a:extLst>
              <a:ext uri="{FF2B5EF4-FFF2-40B4-BE49-F238E27FC236}">
                <a16:creationId xmlns:a16="http://schemas.microsoft.com/office/drawing/2014/main" id="{D8469AE7-A75B-4F37-850B-EF5974ABE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9820" y="4236107"/>
            <a:ext cx="510988" cy="510988"/>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7" name="Graphic 4">
            <a:extLst>
              <a:ext uri="{FF2B5EF4-FFF2-40B4-BE49-F238E27FC236}">
                <a16:creationId xmlns:a16="http://schemas.microsoft.com/office/drawing/2014/main" id="{63301095-70B2-49AA-8DA9-A35629AD62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597506" y="4175798"/>
            <a:ext cx="1861486" cy="1861665"/>
            <a:chOff x="5734053" y="3067000"/>
            <a:chExt cx="724484" cy="724549"/>
          </a:xfrm>
          <a:solidFill>
            <a:schemeClr val="bg1"/>
          </a:solidFill>
        </p:grpSpPr>
        <p:sp>
          <p:nvSpPr>
            <p:cNvPr id="28" name="Freeform: Shape 27">
              <a:extLst>
                <a:ext uri="{FF2B5EF4-FFF2-40B4-BE49-F238E27FC236}">
                  <a16:creationId xmlns:a16="http://schemas.microsoft.com/office/drawing/2014/main" id="{D218E08C-0BEA-45C2-8C09-4141DDDA0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067000"/>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232F6090-14E0-44C6-B9FC-C91047BCDC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FDB9402B-335C-4892-9E7C-C400E95BE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E7A4371D-4448-409A-93F3-0C92E3EBD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780149CB-4B8F-4FD1-AC5E-25670C9EA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92D49A1A-35B0-4620-9D1E-A782A0E97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AFF46F08-B1E4-44C1-BD4A-4191D6EAD9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8DB16610-3D81-4E5C-850D-5D1245C0D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12624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E05501B2-83AC-4299-BE5A-8CA16B4089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12624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7CF1B90-3B3A-403E-A94F-8B82945D07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6A1CBA9-4AC1-4C42-9429-3FF31DF282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1318D9B-FD39-402A-ADFA-0E6CC789A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333FB08F-B346-47C0-A7CD-1DE53E6C0D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12624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893AD6F2-6408-4A8E-9749-CB7388EF3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715D9D2F-1568-4BE3-A54A-69F52492B0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185393"/>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9AB547A7-0D80-491F-98B4-C6B7CC4F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185393"/>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7E2693CD-DAF5-4B26-9A2F-17673BF31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A96EEE12-952A-4693-B161-D7071D601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F4228DCC-1611-4BDC-90AA-231F67EB1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DA163C3C-D3DF-461F-B6A8-90C7C227D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185393"/>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4D021D29-2980-41C3-AB83-DA93C105BC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AC09C1FA-1A9D-49A7-9D73-8B777140A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244637"/>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0B8D8CD4-7B9B-48A5-BC59-0CB859354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244635"/>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224D0A27-A8B0-4020-9399-24127726E6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168E8EBA-9F8C-4650-B9BE-38A0A56BC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6A460BB3-2605-4AA2-AE1D-B9FB61EBF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1E2E38EE-DBBE-4CC1-9498-E7193E1B28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244637"/>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BF191D5C-7D2A-4408-A8F2-389D2360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08F7193B-B379-4921-9F17-1841D50611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303786"/>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4C5E53C-6003-4F74-B1CA-C7EA1E4993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30378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CB97B2B1-1CF5-46A5-940D-AB8F57F59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0783F4F1-D8CE-4453-B79B-AD976E272C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06A7A4C9-F24F-4F00-A2FA-29E788A09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B694A32-59D6-46E3-8CE4-E4C485C2CB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303786"/>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983EBB4C-28FF-41C6-90D6-5F30FC086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0707659D-8AE9-49B5-AB29-ECC099F49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363031"/>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5C987ECC-9573-46EA-9C4A-7C3CAE3938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36302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4DAF6708-18C2-4082-B024-6CEA32AE0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72CBB5AE-39E2-4D9B-A834-64D31B003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4592DE98-77BF-4E8E-AEB4-1934207BAE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5AF5D9A0-BA94-4D2B-8479-26C55355B6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363031"/>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2CAA6A8E-7ACF-4EF7-AAD6-734A009DCF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3DD3695-F212-4BAD-BBB3-EC1F62474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422181"/>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AB1B3ECB-7594-4C5C-B62B-E686C0A89E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4221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5EE54C3C-D9E5-4782-B8F6-058EB2D63E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EAE78EEE-DC43-44E1-AB47-ACB80F94B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847D67EF-1141-4582-866E-FE02FB2360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99ECC931-60A1-4628-A34B-4B68DA3CC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422181"/>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A587D2BE-3417-44AE-BEEF-57F88CECB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FCEB2ED3-A08D-4286-B75D-893289F3F3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7C7DB7BB-8173-4377-85B0-032B7BDAB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93EF69B4-3F48-4509-8BF8-926E23BC1D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067000"/>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C1A86650-1EF5-46E3-885D-96985105A8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47EBBDE2-BD90-481F-A671-34E2186F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87DAF1CB-838D-4C5C-8FB7-76BF677FEB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64573DA8-D2F3-4644-AC79-83843615C4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12624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41AB53B8-0D5C-44BD-A2A9-ABBF659E1F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12624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29B7FA60-B453-4877-8D47-CA1209DF9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12624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7A6D2414-BCCC-40E8-B990-47642EFE96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12624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B0F37C2B-B7E6-420D-AD39-3AE4A2FBE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12624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F6417E45-D7FC-40B8-AD49-941B28D18C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12624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A8D1963-0C59-476C-AAFA-A7AF4FF50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18539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6BE777A9-EC29-46FC-AD21-AC7FD89B13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C63BA1CE-93FB-42C7-8381-765E500232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18539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F30F275-ADC8-4FD1-8B4B-673B37517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DB20529C-F2DD-4607-8DEE-19A932968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B8029A9A-DFF9-49CE-8CEE-95A6695F3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185391"/>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6822C2EC-B05D-4CE6-9D59-164769D0E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244634"/>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53A0760F-F576-4A97-94AF-8BBE590844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CA76721C-646A-4910-AD1A-BE6B67767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244634"/>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065D4766-CAEC-4074-A9E2-6110A12389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4F1A0AC6-319D-49D8-A4FB-17A70E8E89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79502B48-2B92-45BF-B9AC-1102B38078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24463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6363AFA7-321F-431C-B2FD-ADCB4D24BD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30378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33EDDE1B-7379-4973-8CFD-F3C737104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F20B58A-2DB8-46B2-9E93-9C8C817DCD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30378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A5A3EF12-3DA1-4505-A44B-1B96348873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5B08812B-9264-47E7-8EC8-1233869F6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2A29F226-A243-410B-BEE4-EBA9DD76F8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30378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9DF57348-F837-475C-A7AA-3C7210041E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363028"/>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1E41B89A-9A45-4947-ADB0-9400400498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36302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6C1F1525-32BC-46E1-84E6-C2BB88730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363028"/>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C73A8972-BA44-40C6-B045-83E78C4D4A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36302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C196E956-03D1-4F79-826A-A2F5E3DEF1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36302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ADA7B07B-EAC8-4FA5-B14F-3ABF8BA7A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363029"/>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93C28672-FF9E-4FE0-AC47-2FDD26CD7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42217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E347BAB3-EA9C-4ADD-AE5E-28F2E3C538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4221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321920C4-EE31-4F03-A0D5-A280D3F4B1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42217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6EBB3D05-4C78-4F10-8D03-8909DBCFB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42217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FC65F531-84E4-463F-8791-EB6EDFA63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4221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63BB6A3-D482-43F2-9F5F-20E163CC4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BDCCD34-EB5D-4194-8A28-1424E98AE4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481330"/>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F058544E-163D-4FFF-9A69-0B3A3F2D66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48133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11041486-0577-4F0E-8DD5-5E20E2672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1D11099-C84E-43AC-9F20-92460E170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598FB87-8AFF-4C56-9E2C-776F4641E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701E761-16DE-4350-9718-DD81B37FB9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48133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552E747F-E415-4348-A11A-4CABCB64B5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C6472F13-E6DE-4469-9563-F478261B6E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54057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5C72FE15-910B-4622-A14C-AFA2DFCC02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540575"/>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BAB8F759-DEFA-4D35-B76E-6D3034FB7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A1BBCEBD-DCE2-4354-B878-49ABEC367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CBB3A18-0021-403F-8E24-8805829B4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8FDF7AAC-1EC6-4409-90AB-DBB984883D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540575"/>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5B9999E8-7D25-4049-8328-685B556DC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E77FC8A9-DEAE-424D-B460-12E0F3268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5997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4F9C69A-0DCF-444A-B970-32B4120483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5997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8BD94DDA-54FF-48EE-9DAC-C0EA6F91D4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E18A6989-0132-4CB7-BB68-EEBC4E080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A1357332-D19F-4C2B-B474-21D5539B90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95C7590-8B80-428C-95A9-638B26542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5997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CA0E8A31-7520-4726-9D96-43BA87407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9407EEE0-5D8E-4CCC-A91B-0CB523227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3" y="3658968"/>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3799DFCC-868B-4257-B530-8E8D616CC5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99" y="365896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F7F5EEB5-FE82-45A8-97C4-88460ABAFB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49"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CD76E4C7-EB07-499D-9BC3-FF39C8B61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86EFDF8D-E5F7-4EB8-B8DA-3CC7E21D88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5"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CA6506B-EACA-4FB2-81AB-E028F44786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0" y="3658968"/>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193E4771-2787-4901-93D8-7E90F3F479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0EA31773-15F1-4605-8787-6891ABB211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718118"/>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1302C213-2CD5-4168-9534-111E6E81A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71811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B9B36C24-2336-41FD-BAC4-6CD69DFD5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CA3AFAFE-D376-4A7B-928B-833531472D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6"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7C685A00-A4F7-4250-BAAA-70978DADE4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52682F3-EDD5-4BDC-BB19-A4540873A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718118"/>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2C5E1880-CFBA-4547-9C23-6D2C43304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439AAF4F-2AAD-4A02-A7FA-FE28D5286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7" y="3777362"/>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05614144-9309-41ED-8E05-839A6EEFF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1" y="377736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24324D6F-A81D-45F2-BA36-C53F1AB0C6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3"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6B00668D-07BC-47CF-9D1E-F94EC7C56F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701"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BCF78A89-29F2-4973-8463-DF3C57EFB4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54"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F5BCB645-FB02-40FC-99A4-06CA3F1B2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102" y="377736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F6115A3A-2FBE-4633-A426-37D05BC07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50"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AEFD8D2F-B95A-4C0A-AE85-53171B29F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481330"/>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4DD4F397-1F35-4E06-8EC1-8F58C51912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B031E5E0-C77D-49F7-ADF2-258D23052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481330"/>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3F044DE9-FE64-4C30-8191-7E1547880C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9B18BCEB-85ED-4077-ACB7-FEB2F6443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00C0927E-2CCF-4F8E-8A54-22B8A93C97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48132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D0C3350E-04F5-4FED-9991-4DD964E099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54057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F43D0338-A6C9-4866-8D0C-072664518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5405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40EA171B-27E2-4100-9D5F-123CF6E7F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540584"/>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22FD540C-F3DF-40F5-B2BE-BBD113EF43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54058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57768D93-FAD4-4236-969B-B8EE8E88F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5405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0F5E0490-21C2-4EF6-950D-38814F32C2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540588"/>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8E981C9B-710F-4034-AE82-28B1B0724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59973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CC62C2CC-DBAE-4877-8F55-02FE00AE8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D8F57D8B-1988-441F-9DAE-A525DA5E9D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59973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6715F028-3A13-4D5F-86C4-74C0AD81D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C6C9B50-47B3-44E7-B897-43D010A18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59973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F3F602F0-702E-4D5F-A4FC-0E602C02B9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9F379870-B34C-4DFC-9F0A-BDAB8C89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6589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641092AC-FED1-4D1D-B57C-0AC883CA95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EA8A0B5E-5BB1-46AF-AC31-7D3756F354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6589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1C519384-2192-432B-B768-64B4BC2DA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13C77A9D-44F0-4289-A611-D8AF81357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0A54AEDC-E418-4E02-A713-6CE30C0CDD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41" y="36589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24FECFE3-9F31-47B0-B17F-CF2A1CEE85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9" y="371813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68167DF4-8B16-419B-B7BA-2FD5FF6CC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50" y="37181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A543D24F-44C0-4DDF-A30E-8C8407548F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5" y="3718130"/>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63DEAE3C-3931-41EE-B4A1-F9385602BE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5" y="37181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B11945CD-32F6-4C09-82AF-551051231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92" y="371812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9109F44F-512F-4792-AED2-ECA80DDE16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40" y="37181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9B9E19B-BC56-46F2-BFFF-1688CEA55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777375"/>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F573BDDE-4AED-43FB-B8D1-B5F3708931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50" y="377737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EFFDA684-6DFF-4629-830E-6F2ACAB8C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6" y="3777375"/>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92E23250-6349-4726-AF61-08A57B3A2E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55" y="377735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8536AAE6-5497-4B0A-9C9F-4EAA1BB322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314" y="377745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52B72898-B9DE-4574-BB20-0C317954D4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30771176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0" name="Group 9">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4" name="Freeform: Shape 13">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1" name="Group 10">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2" name="Freeform: Shape 11">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74A09954-2AD7-8E2E-4C8D-DDB6786D2FDB}"/>
              </a:ext>
            </a:extLst>
          </p:cNvPr>
          <p:cNvSpPr>
            <a:spLocks noGrp="1"/>
          </p:cNvSpPr>
          <p:nvPr>
            <p:ph type="title"/>
          </p:nvPr>
        </p:nvSpPr>
        <p:spPr>
          <a:xfrm>
            <a:off x="838199" y="1120676"/>
            <a:ext cx="9064556" cy="4119454"/>
          </a:xfrm>
        </p:spPr>
        <p:txBody>
          <a:bodyPr vert="horz" lIns="91440" tIns="45720" rIns="91440" bIns="45720" rtlCol="0" anchor="b">
            <a:normAutofit/>
          </a:bodyPr>
          <a:lstStyle/>
          <a:p>
            <a:r>
              <a:rPr lang="en-US" sz="4000" b="1" kern="1200" dirty="0">
                <a:solidFill>
                  <a:schemeClr val="bg1"/>
                </a:solidFill>
                <a:latin typeface="+mj-lt"/>
                <a:ea typeface="+mj-ea"/>
                <a:cs typeface="+mj-cs"/>
              </a:rPr>
              <a:t>      </a:t>
            </a:r>
            <a:r>
              <a:rPr lang="en-US" sz="4000" b="1" kern="1200" dirty="0">
                <a:solidFill>
                  <a:schemeClr val="bg1"/>
                </a:solidFill>
                <a:latin typeface="Georgia Pro"/>
              </a:rPr>
              <a:t>Exploratory Data Analysis  </a:t>
            </a:r>
            <a:br>
              <a:rPr lang="en-US" sz="4000" b="1" kern="1200" dirty="0">
                <a:latin typeface="Georgia Pro"/>
              </a:rPr>
            </a:br>
            <a:r>
              <a:rPr lang="en-US" sz="4000" b="1" kern="1200" dirty="0">
                <a:solidFill>
                  <a:schemeClr val="bg1"/>
                </a:solidFill>
                <a:latin typeface="Georgia Pro"/>
              </a:rPr>
              <a:t>                      (EDA)                      </a:t>
            </a:r>
            <a:br>
              <a:rPr lang="en-US" sz="4000" b="1" kern="1200" dirty="0">
                <a:latin typeface="Georgia Pro"/>
              </a:rPr>
            </a:br>
            <a:endParaRPr lang="en-US" sz="4000" b="1" kern="1200">
              <a:solidFill>
                <a:schemeClr val="bg1"/>
              </a:solidFill>
              <a:latin typeface="Georgia Pro"/>
            </a:endParaRPr>
          </a:p>
          <a:p>
            <a:endParaRPr lang="en-US" sz="4000" kern="1200">
              <a:solidFill>
                <a:schemeClr val="bg1"/>
              </a:solidFill>
              <a:latin typeface="+mj-lt"/>
              <a:ea typeface="+mj-ea"/>
              <a:cs typeface="+mj-cs"/>
            </a:endParaRPr>
          </a:p>
        </p:txBody>
      </p:sp>
    </p:spTree>
    <p:extLst>
      <p:ext uri="{BB962C8B-B14F-4D97-AF65-F5344CB8AC3E}">
        <p14:creationId xmlns:p14="http://schemas.microsoft.com/office/powerpoint/2010/main" val="3318425556"/>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5A0D4D0-DC11-4CAA-AA17-A6B0C2B4F7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6BCF70-40EA-B271-A7DD-D343BF7B4AA6}"/>
              </a:ext>
            </a:extLst>
          </p:cNvPr>
          <p:cNvSpPr>
            <a:spLocks noGrp="1"/>
          </p:cNvSpPr>
          <p:nvPr>
            <p:ph type="title"/>
          </p:nvPr>
        </p:nvSpPr>
        <p:spPr>
          <a:xfrm>
            <a:off x="838199" y="-2822920"/>
            <a:ext cx="6143625" cy="9771580"/>
          </a:xfrm>
        </p:spPr>
        <p:txBody>
          <a:bodyPr vert="horz" lIns="91440" tIns="45720" rIns="91440" bIns="45720" rtlCol="0" anchor="b">
            <a:normAutofit/>
          </a:bodyPr>
          <a:lstStyle/>
          <a:p>
            <a:br>
              <a:rPr lang="en-US" sz="1800" dirty="0"/>
            </a:br>
            <a:br>
              <a:rPr lang="en-US" sz="1800" dirty="0">
                <a:latin typeface="Georgia Pro"/>
              </a:rPr>
            </a:br>
            <a:r>
              <a:rPr lang="en-US" sz="1800" b="1" dirty="0">
                <a:solidFill>
                  <a:schemeClr val="bg1"/>
                </a:solidFill>
                <a:latin typeface="Georgia Pro"/>
              </a:rPr>
              <a:t>Calculating Correlation Matrix:</a:t>
            </a:r>
            <a:br>
              <a:rPr lang="en-US" sz="1800" dirty="0">
                <a:latin typeface="Georgia Pro"/>
              </a:rPr>
            </a:br>
            <a:r>
              <a:rPr lang="en-US" sz="1800" err="1">
                <a:solidFill>
                  <a:schemeClr val="bg1"/>
                </a:solidFill>
                <a:latin typeface="Georgia Pro"/>
              </a:rPr>
              <a:t>correlation_matrix</a:t>
            </a:r>
            <a:r>
              <a:rPr lang="en-US" sz="1800" dirty="0">
                <a:solidFill>
                  <a:schemeClr val="bg1"/>
                </a:solidFill>
                <a:latin typeface="Georgia Pro"/>
              </a:rPr>
              <a:t> = </a:t>
            </a:r>
            <a:r>
              <a:rPr lang="en-US" sz="1800" err="1">
                <a:solidFill>
                  <a:schemeClr val="bg1"/>
                </a:solidFill>
                <a:latin typeface="Georgia Pro"/>
              </a:rPr>
              <a:t>df.corr</a:t>
            </a:r>
            <a:r>
              <a:rPr lang="en-US" sz="1800" dirty="0">
                <a:solidFill>
                  <a:schemeClr val="bg1"/>
                </a:solidFill>
                <a:latin typeface="Georgia Pro"/>
              </a:rPr>
              <a:t>()</a:t>
            </a:r>
            <a:br>
              <a:rPr lang="en-US" sz="1800" dirty="0">
                <a:latin typeface="Georgia Pro"/>
              </a:rPr>
            </a:br>
            <a:endParaRPr lang="en-US" sz="1800" dirty="0">
              <a:solidFill>
                <a:schemeClr val="bg1"/>
              </a:solidFill>
              <a:latin typeface="Georgia Pro"/>
            </a:endParaRPr>
          </a:p>
          <a:p>
            <a:r>
              <a:rPr lang="en-US" sz="1800" err="1">
                <a:solidFill>
                  <a:schemeClr val="bg1"/>
                </a:solidFill>
                <a:latin typeface="Georgia Pro"/>
              </a:rPr>
              <a:t>df.corr</a:t>
            </a:r>
            <a:r>
              <a:rPr lang="en-US" sz="1800" dirty="0">
                <a:solidFill>
                  <a:schemeClr val="bg1"/>
                </a:solidFill>
                <a:latin typeface="Georgia Pro"/>
              </a:rPr>
              <a:t>() computes the pairwise correlation between columns in the </a:t>
            </a:r>
            <a:r>
              <a:rPr lang="en-US" sz="1800" err="1">
                <a:solidFill>
                  <a:schemeClr val="bg1"/>
                </a:solidFill>
                <a:latin typeface="Georgia Pro"/>
              </a:rPr>
              <a:t>DataFrame</a:t>
            </a:r>
            <a:r>
              <a:rPr lang="en-US" sz="1800" dirty="0">
                <a:solidFill>
                  <a:schemeClr val="bg1"/>
                </a:solidFill>
                <a:latin typeface="Georgia Pro"/>
              </a:rPr>
              <a:t>, returning a new </a:t>
            </a:r>
            <a:r>
              <a:rPr lang="en-US" sz="1800" err="1">
                <a:solidFill>
                  <a:schemeClr val="bg1"/>
                </a:solidFill>
                <a:latin typeface="Georgia Pro"/>
              </a:rPr>
              <a:t>DataFrame</a:t>
            </a:r>
            <a:r>
              <a:rPr lang="en-US" sz="1800" dirty="0">
                <a:solidFill>
                  <a:schemeClr val="bg1"/>
                </a:solidFill>
                <a:latin typeface="Georgia Pro"/>
              </a:rPr>
              <a:t> showing the correlation coefficients.</a:t>
            </a:r>
            <a:br>
              <a:rPr lang="en-US" sz="1800" dirty="0">
                <a:latin typeface="Georgia Pro"/>
              </a:rPr>
            </a:br>
            <a:endParaRPr lang="en-US" sz="1800" dirty="0">
              <a:solidFill>
                <a:schemeClr val="bg1"/>
              </a:solidFill>
              <a:latin typeface="Georgia Pro"/>
            </a:endParaRPr>
          </a:p>
          <a:p>
            <a:br>
              <a:rPr lang="en-US" sz="1800" dirty="0">
                <a:latin typeface="Georgia Pro"/>
              </a:rPr>
            </a:br>
            <a:r>
              <a:rPr lang="en-US" sz="1800" b="1" dirty="0">
                <a:solidFill>
                  <a:schemeClr val="bg1"/>
                </a:solidFill>
                <a:latin typeface="Georgia Pro"/>
              </a:rPr>
              <a:t>Visualizing the Correlation Matrix:</a:t>
            </a:r>
            <a:br>
              <a:rPr lang="en-US" sz="1800" b="1" dirty="0">
                <a:latin typeface="Georgia Pro"/>
              </a:rPr>
            </a:br>
            <a:r>
              <a:rPr lang="en-US" sz="1800" err="1">
                <a:solidFill>
                  <a:schemeClr val="bg1"/>
                </a:solidFill>
                <a:latin typeface="Georgia Pro"/>
              </a:rPr>
              <a:t>plt.figure</a:t>
            </a:r>
            <a:r>
              <a:rPr lang="en-US" sz="1800" dirty="0">
                <a:solidFill>
                  <a:schemeClr val="bg1"/>
                </a:solidFill>
                <a:latin typeface="Georgia Pro"/>
              </a:rPr>
              <a:t>(</a:t>
            </a:r>
            <a:r>
              <a:rPr lang="en-US" sz="1800" err="1">
                <a:solidFill>
                  <a:schemeClr val="bg1"/>
                </a:solidFill>
                <a:latin typeface="Georgia Pro"/>
              </a:rPr>
              <a:t>figsize</a:t>
            </a:r>
            <a:r>
              <a:rPr lang="en-US" sz="1800" dirty="0">
                <a:solidFill>
                  <a:schemeClr val="bg1"/>
                </a:solidFill>
                <a:latin typeface="Georgia Pro"/>
              </a:rPr>
              <a:t>=(12, 8))</a:t>
            </a:r>
          </a:p>
          <a:p>
            <a:r>
              <a:rPr lang="en-US" sz="1800" dirty="0" err="1">
                <a:solidFill>
                  <a:schemeClr val="bg1"/>
                </a:solidFill>
                <a:latin typeface="Georgia Pro"/>
              </a:rPr>
              <a:t>sns.heatmap</a:t>
            </a:r>
            <a:r>
              <a:rPr lang="en-US" sz="1800" dirty="0">
                <a:solidFill>
                  <a:schemeClr val="bg1"/>
                </a:solidFill>
                <a:latin typeface="Georgia Pro"/>
              </a:rPr>
              <a:t>(</a:t>
            </a:r>
            <a:r>
              <a:rPr lang="en-US" sz="1800" dirty="0" err="1">
                <a:solidFill>
                  <a:schemeClr val="bg1"/>
                </a:solidFill>
                <a:latin typeface="Georgia Pro"/>
              </a:rPr>
              <a:t>correlation_matrix</a:t>
            </a:r>
            <a:r>
              <a:rPr lang="en-US" sz="1800" dirty="0">
                <a:solidFill>
                  <a:schemeClr val="bg1"/>
                </a:solidFill>
                <a:latin typeface="Georgia Pro"/>
              </a:rPr>
              <a:t>, </a:t>
            </a:r>
            <a:r>
              <a:rPr lang="en-US" sz="1800" dirty="0" err="1">
                <a:solidFill>
                  <a:schemeClr val="bg1"/>
                </a:solidFill>
                <a:latin typeface="Georgia Pro"/>
              </a:rPr>
              <a:t>annot</a:t>
            </a:r>
            <a:r>
              <a:rPr lang="en-US" sz="1800" dirty="0">
                <a:solidFill>
                  <a:schemeClr val="bg1"/>
                </a:solidFill>
                <a:latin typeface="Georgia Pro"/>
              </a:rPr>
              <a:t>=True, </a:t>
            </a:r>
            <a:r>
              <a:rPr lang="en-US" sz="1800" dirty="0" err="1">
                <a:solidFill>
                  <a:schemeClr val="bg1"/>
                </a:solidFill>
                <a:latin typeface="Georgia Pro"/>
              </a:rPr>
              <a:t>fmt</a:t>
            </a:r>
            <a:r>
              <a:rPr lang="en-US" sz="1800" dirty="0">
                <a:solidFill>
                  <a:schemeClr val="bg1"/>
                </a:solidFill>
                <a:latin typeface="Georgia Pro"/>
              </a:rPr>
              <a:t>=".2f", </a:t>
            </a:r>
            <a:r>
              <a:rPr lang="en-US" sz="1800" dirty="0" err="1">
                <a:solidFill>
                  <a:schemeClr val="bg1"/>
                </a:solidFill>
                <a:latin typeface="Georgia Pro"/>
              </a:rPr>
              <a:t>cmap</a:t>
            </a:r>
            <a:r>
              <a:rPr lang="en-US" sz="1800" dirty="0">
                <a:solidFill>
                  <a:schemeClr val="bg1"/>
                </a:solidFill>
                <a:latin typeface="Georgia Pro"/>
              </a:rPr>
              <a:t>='magma')</a:t>
            </a:r>
          </a:p>
          <a:p>
            <a:r>
              <a:rPr lang="en-US" sz="1800" err="1">
                <a:solidFill>
                  <a:schemeClr val="bg1"/>
                </a:solidFill>
                <a:latin typeface="Georgia Pro"/>
              </a:rPr>
              <a:t>plt.title</a:t>
            </a:r>
            <a:r>
              <a:rPr lang="en-US" sz="1800" dirty="0">
                <a:solidFill>
                  <a:schemeClr val="bg1"/>
                </a:solidFill>
                <a:latin typeface="Georgia Pro"/>
              </a:rPr>
              <a:t>("Correlation Matrix")</a:t>
            </a:r>
          </a:p>
          <a:p>
            <a:r>
              <a:rPr lang="en-US" sz="1800" err="1">
                <a:solidFill>
                  <a:schemeClr val="bg1"/>
                </a:solidFill>
                <a:latin typeface="Georgia Pro"/>
              </a:rPr>
              <a:t>plt.show</a:t>
            </a:r>
            <a:r>
              <a:rPr lang="en-US" sz="1800" dirty="0">
                <a:solidFill>
                  <a:schemeClr val="bg1"/>
                </a:solidFill>
                <a:latin typeface="Georgia Pro"/>
              </a:rPr>
              <a:t>()</a:t>
            </a:r>
            <a:br>
              <a:rPr lang="en-US" sz="1800" dirty="0">
                <a:latin typeface="Georgia Pro"/>
              </a:rPr>
            </a:br>
            <a:br>
              <a:rPr lang="en-US" sz="1800" dirty="0">
                <a:latin typeface="Georgia Pro"/>
              </a:rPr>
            </a:br>
            <a:r>
              <a:rPr lang="en-US" sz="1800" err="1">
                <a:solidFill>
                  <a:schemeClr val="bg1"/>
                </a:solidFill>
                <a:latin typeface="Georgia Pro"/>
              </a:rPr>
              <a:t>plt.figure</a:t>
            </a:r>
            <a:r>
              <a:rPr lang="en-US" sz="1800" dirty="0">
                <a:solidFill>
                  <a:schemeClr val="bg1"/>
                </a:solidFill>
                <a:latin typeface="Georgia Pro"/>
              </a:rPr>
              <a:t>(</a:t>
            </a:r>
            <a:r>
              <a:rPr lang="en-US" sz="1800" err="1">
                <a:solidFill>
                  <a:schemeClr val="bg1"/>
                </a:solidFill>
                <a:latin typeface="Georgia Pro"/>
              </a:rPr>
              <a:t>figsize</a:t>
            </a:r>
            <a:r>
              <a:rPr lang="en-US" sz="1800" dirty="0">
                <a:solidFill>
                  <a:schemeClr val="bg1"/>
                </a:solidFill>
                <a:latin typeface="Georgia Pro"/>
              </a:rPr>
              <a:t>=(12, 8)) sets the size of the figure for the plot.</a:t>
            </a:r>
            <a:br>
              <a:rPr lang="en-US" sz="1800" dirty="0">
                <a:latin typeface="Georgia Pro"/>
              </a:rPr>
            </a:br>
            <a:endParaRPr lang="en-US" sz="1800" dirty="0">
              <a:solidFill>
                <a:schemeClr val="bg1"/>
              </a:solidFill>
              <a:latin typeface="Georgia Pro"/>
            </a:endParaRPr>
          </a:p>
          <a:p>
            <a:r>
              <a:rPr lang="en-US" sz="1800" err="1">
                <a:solidFill>
                  <a:schemeClr val="bg1"/>
                </a:solidFill>
                <a:latin typeface="Georgia Pro"/>
              </a:rPr>
              <a:t>sns.heatmap</a:t>
            </a:r>
            <a:r>
              <a:rPr lang="en-US" sz="1800" dirty="0">
                <a:solidFill>
                  <a:schemeClr val="bg1"/>
                </a:solidFill>
                <a:latin typeface="Georgia Pro"/>
              </a:rPr>
              <a:t>(...) creates a heatmap from the correlation matrix, with annotations showing the correlation values formatted to two decimal places (</a:t>
            </a:r>
            <a:r>
              <a:rPr lang="en-US" sz="1800" err="1">
                <a:solidFill>
                  <a:schemeClr val="bg1"/>
                </a:solidFill>
                <a:latin typeface="Georgia Pro"/>
              </a:rPr>
              <a:t>fmt</a:t>
            </a:r>
            <a:r>
              <a:rPr lang="en-US" sz="1800" dirty="0">
                <a:solidFill>
                  <a:schemeClr val="bg1"/>
                </a:solidFill>
                <a:latin typeface="Georgia Pro"/>
              </a:rPr>
              <a:t>='.2f').</a:t>
            </a:r>
            <a:br>
              <a:rPr lang="en-US" sz="1800" dirty="0">
                <a:latin typeface="Georgia Pro"/>
              </a:rPr>
            </a:br>
            <a:endParaRPr lang="en-US" sz="1800" dirty="0">
              <a:solidFill>
                <a:schemeClr val="bg1"/>
              </a:solidFill>
              <a:latin typeface="Georgia Pro"/>
            </a:endParaRPr>
          </a:p>
          <a:p>
            <a:r>
              <a:rPr lang="en-US" sz="1800" err="1">
                <a:solidFill>
                  <a:schemeClr val="bg1"/>
                </a:solidFill>
                <a:latin typeface="Georgia Pro"/>
              </a:rPr>
              <a:t>plt.title</a:t>
            </a:r>
            <a:r>
              <a:rPr lang="en-US" sz="1800" dirty="0">
                <a:solidFill>
                  <a:schemeClr val="bg1"/>
                </a:solidFill>
                <a:latin typeface="Georgia Pro"/>
              </a:rPr>
              <a:t>(...) adds a title to the plot.</a:t>
            </a:r>
            <a:br>
              <a:rPr lang="en-US" sz="1800" dirty="0">
                <a:latin typeface="Georgia Pro"/>
              </a:rPr>
            </a:br>
            <a:endParaRPr lang="en-US" sz="1800" dirty="0">
              <a:solidFill>
                <a:schemeClr val="bg1"/>
              </a:solidFill>
              <a:latin typeface="Georgia Pro"/>
            </a:endParaRPr>
          </a:p>
          <a:p>
            <a:r>
              <a:rPr lang="en-US" sz="1800" err="1">
                <a:solidFill>
                  <a:schemeClr val="bg1"/>
                </a:solidFill>
                <a:latin typeface="Georgia Pro"/>
              </a:rPr>
              <a:t>plt.show</a:t>
            </a:r>
            <a:r>
              <a:rPr lang="en-US" sz="1800" dirty="0">
                <a:solidFill>
                  <a:schemeClr val="bg1"/>
                </a:solidFill>
                <a:latin typeface="Georgia Pro"/>
              </a:rPr>
              <a:t>() displays the plot.</a:t>
            </a:r>
          </a:p>
          <a:p>
            <a:endParaRPr lang="en-US" sz="1800">
              <a:solidFill>
                <a:schemeClr val="bg1"/>
              </a:solidFill>
            </a:endParaRPr>
          </a:p>
          <a:p>
            <a:endParaRPr lang="en-US" sz="1800">
              <a:solidFill>
                <a:schemeClr val="bg1"/>
              </a:solidFill>
            </a:endParaRPr>
          </a:p>
        </p:txBody>
      </p:sp>
      <p:pic>
        <p:nvPicPr>
          <p:cNvPr id="4" name="Picture 3">
            <a:extLst>
              <a:ext uri="{FF2B5EF4-FFF2-40B4-BE49-F238E27FC236}">
                <a16:creationId xmlns:a16="http://schemas.microsoft.com/office/drawing/2014/main" id="{320E19EA-1CBC-3449-6F2B-B4227200737C}"/>
              </a:ext>
            </a:extLst>
          </p:cNvPr>
          <p:cNvPicPr>
            <a:picLocks noChangeAspect="1"/>
          </p:cNvPicPr>
          <p:nvPr/>
        </p:nvPicPr>
        <p:blipFill>
          <a:blip r:embed="rId2"/>
          <a:srcRect l="26449" r="38770" b="6250"/>
          <a:stretch/>
        </p:blipFill>
        <p:spPr>
          <a:xfrm>
            <a:off x="7668829" y="10"/>
            <a:ext cx="4523171" cy="6857990"/>
          </a:xfrm>
          <a:custGeom>
            <a:avLst/>
            <a:gdLst/>
            <a:ahLst/>
            <a:cxnLst/>
            <a:rect l="l" t="t" r="r" b="b"/>
            <a:pathLst>
              <a:path w="4523171" h="6858000">
                <a:moveTo>
                  <a:pt x="328959" y="6564619"/>
                </a:moveTo>
                <a:lnTo>
                  <a:pt x="306480" y="6588624"/>
                </a:lnTo>
                <a:cubicBezTo>
                  <a:pt x="298003" y="6597577"/>
                  <a:pt x="291954" y="6611341"/>
                  <a:pt x="289858" y="6625223"/>
                </a:cubicBezTo>
                <a:lnTo>
                  <a:pt x="289858" y="6625224"/>
                </a:lnTo>
                <a:lnTo>
                  <a:pt x="289870" y="6645551"/>
                </a:lnTo>
                <a:lnTo>
                  <a:pt x="296953" y="6662539"/>
                </a:lnTo>
                <a:lnTo>
                  <a:pt x="296953" y="6662541"/>
                </a:lnTo>
                <a:lnTo>
                  <a:pt x="296954" y="6662543"/>
                </a:lnTo>
                <a:lnTo>
                  <a:pt x="311551" y="6702975"/>
                </a:lnTo>
                <a:lnTo>
                  <a:pt x="297715" y="6742551"/>
                </a:lnTo>
                <a:lnTo>
                  <a:pt x="297714" y="6742554"/>
                </a:lnTo>
                <a:lnTo>
                  <a:pt x="283011" y="6776799"/>
                </a:lnTo>
                <a:lnTo>
                  <a:pt x="278238" y="6812061"/>
                </a:lnTo>
                <a:lnTo>
                  <a:pt x="278237" y="6812062"/>
                </a:lnTo>
                <a:lnTo>
                  <a:pt x="278237" y="6812063"/>
                </a:lnTo>
                <a:lnTo>
                  <a:pt x="278238" y="6812061"/>
                </a:lnTo>
                <a:lnTo>
                  <a:pt x="297714" y="6742554"/>
                </a:lnTo>
                <a:lnTo>
                  <a:pt x="297715" y="6742552"/>
                </a:lnTo>
                <a:cubicBezTo>
                  <a:pt x="306003" y="6729218"/>
                  <a:pt x="311147" y="6716168"/>
                  <a:pt x="311551" y="6702976"/>
                </a:cubicBezTo>
                <a:lnTo>
                  <a:pt x="311551" y="6702975"/>
                </a:lnTo>
                <a:lnTo>
                  <a:pt x="308405" y="6683026"/>
                </a:lnTo>
                <a:lnTo>
                  <a:pt x="296954" y="6662543"/>
                </a:lnTo>
                <a:lnTo>
                  <a:pt x="296953" y="6662540"/>
                </a:lnTo>
                <a:lnTo>
                  <a:pt x="296953" y="6662539"/>
                </a:lnTo>
                <a:lnTo>
                  <a:pt x="289858" y="6625224"/>
                </a:lnTo>
                <a:lnTo>
                  <a:pt x="306480" y="6588625"/>
                </a:lnTo>
                <a:cubicBezTo>
                  <a:pt x="312576" y="6582146"/>
                  <a:pt x="318672" y="6575478"/>
                  <a:pt x="328959" y="6564620"/>
                </a:cubicBezTo>
                <a:close/>
                <a:moveTo>
                  <a:pt x="248638" y="6438980"/>
                </a:moveTo>
                <a:cubicBezTo>
                  <a:pt x="258140" y="6444076"/>
                  <a:pt x="265617" y="6451649"/>
                  <a:pt x="268569" y="6463840"/>
                </a:cubicBezTo>
                <a:lnTo>
                  <a:pt x="268572" y="6463848"/>
                </a:lnTo>
                <a:lnTo>
                  <a:pt x="279556" y="6508051"/>
                </a:lnTo>
                <a:lnTo>
                  <a:pt x="282367" y="6513011"/>
                </a:lnTo>
                <a:lnTo>
                  <a:pt x="284834" y="6521803"/>
                </a:lnTo>
                <a:lnTo>
                  <a:pt x="301172" y="6546194"/>
                </a:lnTo>
                <a:lnTo>
                  <a:pt x="301172" y="6546193"/>
                </a:lnTo>
                <a:lnTo>
                  <a:pt x="282367" y="6513011"/>
                </a:lnTo>
                <a:lnTo>
                  <a:pt x="268572" y="6463848"/>
                </a:lnTo>
                <a:lnTo>
                  <a:pt x="268569" y="6463839"/>
                </a:lnTo>
                <a:close/>
                <a:moveTo>
                  <a:pt x="166047" y="6392242"/>
                </a:moveTo>
                <a:lnTo>
                  <a:pt x="173364" y="6407332"/>
                </a:lnTo>
                <a:lnTo>
                  <a:pt x="173364" y="6407331"/>
                </a:lnTo>
                <a:close/>
                <a:moveTo>
                  <a:pt x="401733" y="4221390"/>
                </a:moveTo>
                <a:lnTo>
                  <a:pt x="396017" y="4253013"/>
                </a:lnTo>
                <a:cubicBezTo>
                  <a:pt x="383824" y="4277400"/>
                  <a:pt x="368204" y="4300069"/>
                  <a:pt x="356201" y="4324644"/>
                </a:cubicBezTo>
                <a:cubicBezTo>
                  <a:pt x="350487" y="4336456"/>
                  <a:pt x="347439" y="4350553"/>
                  <a:pt x="347247" y="4363889"/>
                </a:cubicBezTo>
                <a:lnTo>
                  <a:pt x="347247" y="4363890"/>
                </a:lnTo>
                <a:cubicBezTo>
                  <a:pt x="346295" y="4403325"/>
                  <a:pt x="346295" y="4442761"/>
                  <a:pt x="348009" y="4482004"/>
                </a:cubicBezTo>
                <a:cubicBezTo>
                  <a:pt x="350677" y="4546776"/>
                  <a:pt x="351249" y="4612500"/>
                  <a:pt x="408019" y="4659174"/>
                </a:cubicBezTo>
                <a:cubicBezTo>
                  <a:pt x="412591" y="4662986"/>
                  <a:pt x="415259" y="4671176"/>
                  <a:pt x="416021" y="4677655"/>
                </a:cubicBezTo>
                <a:cubicBezTo>
                  <a:pt x="419640" y="4707564"/>
                  <a:pt x="420022" y="4738235"/>
                  <a:pt x="425928" y="4767764"/>
                </a:cubicBezTo>
                <a:lnTo>
                  <a:pt x="427237" y="4800482"/>
                </a:lnTo>
                <a:lnTo>
                  <a:pt x="412401" y="4828915"/>
                </a:lnTo>
                <a:cubicBezTo>
                  <a:pt x="404115" y="4837702"/>
                  <a:pt x="397114" y="4847213"/>
                  <a:pt x="391971" y="4857316"/>
                </a:cubicBezTo>
                <a:lnTo>
                  <a:pt x="390221" y="4863341"/>
                </a:lnTo>
                <a:lnTo>
                  <a:pt x="387469" y="4867613"/>
                </a:lnTo>
                <a:lnTo>
                  <a:pt x="382691" y="4889274"/>
                </a:lnTo>
                <a:lnTo>
                  <a:pt x="382691" y="4889275"/>
                </a:lnTo>
                <a:cubicBezTo>
                  <a:pt x="382122" y="4896713"/>
                  <a:pt x="382634" y="4904357"/>
                  <a:pt x="384396" y="4912168"/>
                </a:cubicBezTo>
                <a:lnTo>
                  <a:pt x="385799" y="4933804"/>
                </a:lnTo>
                <a:lnTo>
                  <a:pt x="378247" y="4957452"/>
                </a:lnTo>
                <a:lnTo>
                  <a:pt x="360964" y="4987036"/>
                </a:lnTo>
                <a:cubicBezTo>
                  <a:pt x="349725" y="5003800"/>
                  <a:pt x="335627" y="5022851"/>
                  <a:pt x="334485" y="5041520"/>
                </a:cubicBezTo>
                <a:cubicBezTo>
                  <a:pt x="333557" y="5057380"/>
                  <a:pt x="327458" y="5072410"/>
                  <a:pt x="321371" y="5087422"/>
                </a:cubicBezTo>
                <a:lnTo>
                  <a:pt x="321364" y="5087449"/>
                </a:lnTo>
                <a:lnTo>
                  <a:pt x="315482" y="5102460"/>
                </a:lnTo>
                <a:lnTo>
                  <a:pt x="308338" y="5133219"/>
                </a:lnTo>
                <a:lnTo>
                  <a:pt x="308337" y="5133223"/>
                </a:lnTo>
                <a:lnTo>
                  <a:pt x="308337" y="5133224"/>
                </a:lnTo>
                <a:lnTo>
                  <a:pt x="315052" y="5166113"/>
                </a:lnTo>
                <a:lnTo>
                  <a:pt x="314362" y="5172089"/>
                </a:lnTo>
                <a:cubicBezTo>
                  <a:pt x="313481" y="5174399"/>
                  <a:pt x="312290" y="5176875"/>
                  <a:pt x="311814" y="5179066"/>
                </a:cubicBezTo>
                <a:lnTo>
                  <a:pt x="311814" y="5179067"/>
                </a:lnTo>
                <a:cubicBezTo>
                  <a:pt x="304574" y="5214121"/>
                  <a:pt x="311624" y="5247078"/>
                  <a:pt x="335437" y="5272796"/>
                </a:cubicBezTo>
                <a:lnTo>
                  <a:pt x="360397" y="5321350"/>
                </a:lnTo>
                <a:lnTo>
                  <a:pt x="364317" y="5355013"/>
                </a:lnTo>
                <a:lnTo>
                  <a:pt x="359440" y="5385383"/>
                </a:lnTo>
                <a:cubicBezTo>
                  <a:pt x="356201" y="5398720"/>
                  <a:pt x="353915" y="5412056"/>
                  <a:pt x="351249" y="5425581"/>
                </a:cubicBezTo>
                <a:cubicBezTo>
                  <a:pt x="347439" y="5443869"/>
                  <a:pt x="343437" y="5462350"/>
                  <a:pt x="339627" y="5480636"/>
                </a:cubicBezTo>
                <a:cubicBezTo>
                  <a:pt x="337722" y="5489496"/>
                  <a:pt x="335151" y="5498831"/>
                  <a:pt x="335103" y="5507666"/>
                </a:cubicBezTo>
                <a:lnTo>
                  <a:pt x="335103" y="5507667"/>
                </a:lnTo>
                <a:lnTo>
                  <a:pt x="337324" y="5520421"/>
                </a:lnTo>
                <a:lnTo>
                  <a:pt x="345722" y="5531691"/>
                </a:lnTo>
                <a:lnTo>
                  <a:pt x="345723" y="5531693"/>
                </a:lnTo>
                <a:lnTo>
                  <a:pt x="355869" y="5547577"/>
                </a:lnTo>
                <a:lnTo>
                  <a:pt x="346295" y="5562745"/>
                </a:lnTo>
                <a:cubicBezTo>
                  <a:pt x="303622" y="5600466"/>
                  <a:pt x="276951" y="5646188"/>
                  <a:pt x="275047" y="5704482"/>
                </a:cubicBezTo>
                <a:cubicBezTo>
                  <a:pt x="274665" y="5716484"/>
                  <a:pt x="271999" y="5728677"/>
                  <a:pt x="269141" y="5740487"/>
                </a:cubicBezTo>
                <a:cubicBezTo>
                  <a:pt x="267426" y="5747727"/>
                  <a:pt x="265520" y="5756492"/>
                  <a:pt x="260376" y="5760872"/>
                </a:cubicBezTo>
                <a:cubicBezTo>
                  <a:pt x="221133" y="5794973"/>
                  <a:pt x="193890" y="5837456"/>
                  <a:pt x="171981" y="5883750"/>
                </a:cubicBezTo>
                <a:lnTo>
                  <a:pt x="171979" y="5883755"/>
                </a:lnTo>
                <a:lnTo>
                  <a:pt x="160957" y="5909350"/>
                </a:lnTo>
                <a:lnTo>
                  <a:pt x="154076" y="5935945"/>
                </a:lnTo>
                <a:lnTo>
                  <a:pt x="154075" y="5935948"/>
                </a:lnTo>
                <a:lnTo>
                  <a:pt x="154075" y="5935949"/>
                </a:lnTo>
                <a:lnTo>
                  <a:pt x="154242" y="5964476"/>
                </a:lnTo>
                <a:lnTo>
                  <a:pt x="157695" y="5993289"/>
                </a:lnTo>
                <a:lnTo>
                  <a:pt x="157695" y="5993291"/>
                </a:lnTo>
                <a:cubicBezTo>
                  <a:pt x="158837" y="6004531"/>
                  <a:pt x="158647" y="6017485"/>
                  <a:pt x="164171" y="6026440"/>
                </a:cubicBezTo>
                <a:cubicBezTo>
                  <a:pt x="181508" y="6054825"/>
                  <a:pt x="200176" y="6082258"/>
                  <a:pt x="220371" y="6108738"/>
                </a:cubicBezTo>
                <a:lnTo>
                  <a:pt x="234064" y="6133314"/>
                </a:lnTo>
                <a:lnTo>
                  <a:pt x="218468" y="6155599"/>
                </a:lnTo>
                <a:lnTo>
                  <a:pt x="218465" y="6155601"/>
                </a:lnTo>
                <a:cubicBezTo>
                  <a:pt x="196176" y="6175796"/>
                  <a:pt x="184556" y="6200943"/>
                  <a:pt x="179794" y="6228755"/>
                </a:cubicBezTo>
                <a:cubicBezTo>
                  <a:pt x="172363" y="6272763"/>
                  <a:pt x="166077" y="6317150"/>
                  <a:pt x="162457" y="6361538"/>
                </a:cubicBezTo>
                <a:lnTo>
                  <a:pt x="162457" y="6361539"/>
                </a:lnTo>
                <a:lnTo>
                  <a:pt x="179794" y="6228756"/>
                </a:lnTo>
                <a:cubicBezTo>
                  <a:pt x="184556" y="6200944"/>
                  <a:pt x="196176" y="6175797"/>
                  <a:pt x="218465" y="6155602"/>
                </a:cubicBezTo>
                <a:lnTo>
                  <a:pt x="218468" y="6155599"/>
                </a:lnTo>
                <a:lnTo>
                  <a:pt x="230364" y="6143189"/>
                </a:lnTo>
                <a:lnTo>
                  <a:pt x="234064" y="6133314"/>
                </a:lnTo>
                <a:lnTo>
                  <a:pt x="234064" y="6133313"/>
                </a:lnTo>
                <a:cubicBezTo>
                  <a:pt x="233993" y="6126883"/>
                  <a:pt x="229039" y="6120073"/>
                  <a:pt x="220371" y="6108737"/>
                </a:cubicBezTo>
                <a:cubicBezTo>
                  <a:pt x="200176" y="6082257"/>
                  <a:pt x="181508" y="6054824"/>
                  <a:pt x="164171" y="6026439"/>
                </a:cubicBezTo>
                <a:cubicBezTo>
                  <a:pt x="158647" y="6017484"/>
                  <a:pt x="158837" y="6004530"/>
                  <a:pt x="157695" y="5993290"/>
                </a:cubicBezTo>
                <a:lnTo>
                  <a:pt x="157695" y="5993289"/>
                </a:lnTo>
                <a:lnTo>
                  <a:pt x="154075" y="5935949"/>
                </a:lnTo>
                <a:lnTo>
                  <a:pt x="154076" y="5935945"/>
                </a:lnTo>
                <a:lnTo>
                  <a:pt x="171979" y="5883755"/>
                </a:lnTo>
                <a:lnTo>
                  <a:pt x="171981" y="5883751"/>
                </a:lnTo>
                <a:cubicBezTo>
                  <a:pt x="193890" y="5837457"/>
                  <a:pt x="221133" y="5794974"/>
                  <a:pt x="260376" y="5760873"/>
                </a:cubicBezTo>
                <a:cubicBezTo>
                  <a:pt x="265520" y="5756493"/>
                  <a:pt x="267426" y="5747728"/>
                  <a:pt x="269141" y="5740488"/>
                </a:cubicBezTo>
                <a:cubicBezTo>
                  <a:pt x="271999" y="5728678"/>
                  <a:pt x="274665" y="5716485"/>
                  <a:pt x="275047" y="5704483"/>
                </a:cubicBezTo>
                <a:cubicBezTo>
                  <a:pt x="276951" y="5646189"/>
                  <a:pt x="303622" y="5600467"/>
                  <a:pt x="346295" y="5562746"/>
                </a:cubicBezTo>
                <a:cubicBezTo>
                  <a:pt x="352392" y="5557317"/>
                  <a:pt x="355774" y="5552507"/>
                  <a:pt x="355869" y="5547578"/>
                </a:cubicBezTo>
                <a:lnTo>
                  <a:pt x="355869" y="5547577"/>
                </a:lnTo>
                <a:cubicBezTo>
                  <a:pt x="355964" y="5542648"/>
                  <a:pt x="352773" y="5537599"/>
                  <a:pt x="345723" y="5531692"/>
                </a:cubicBezTo>
                <a:lnTo>
                  <a:pt x="345722" y="5531691"/>
                </a:lnTo>
                <a:lnTo>
                  <a:pt x="335103" y="5507667"/>
                </a:lnTo>
                <a:lnTo>
                  <a:pt x="339627" y="5480637"/>
                </a:lnTo>
                <a:cubicBezTo>
                  <a:pt x="343437" y="5462351"/>
                  <a:pt x="347439" y="5443870"/>
                  <a:pt x="351249" y="5425582"/>
                </a:cubicBezTo>
                <a:cubicBezTo>
                  <a:pt x="353915" y="5412057"/>
                  <a:pt x="356201" y="5398721"/>
                  <a:pt x="359440" y="5385384"/>
                </a:cubicBezTo>
                <a:cubicBezTo>
                  <a:pt x="361965" y="5375002"/>
                  <a:pt x="363668" y="5364882"/>
                  <a:pt x="364317" y="5355014"/>
                </a:cubicBezTo>
                <a:lnTo>
                  <a:pt x="364317" y="5355013"/>
                </a:lnTo>
                <a:lnTo>
                  <a:pt x="362870" y="5326162"/>
                </a:lnTo>
                <a:lnTo>
                  <a:pt x="360397" y="5321350"/>
                </a:lnTo>
                <a:lnTo>
                  <a:pt x="359341" y="5312287"/>
                </a:lnTo>
                <a:cubicBezTo>
                  <a:pt x="354789" y="5298594"/>
                  <a:pt x="347082" y="5285440"/>
                  <a:pt x="335437" y="5272795"/>
                </a:cubicBezTo>
                <a:cubicBezTo>
                  <a:pt x="323531" y="5259936"/>
                  <a:pt x="315815" y="5245268"/>
                  <a:pt x="311981" y="5229432"/>
                </a:cubicBezTo>
                <a:lnTo>
                  <a:pt x="311814" y="5179067"/>
                </a:lnTo>
                <a:lnTo>
                  <a:pt x="314362" y="5172090"/>
                </a:lnTo>
                <a:cubicBezTo>
                  <a:pt x="315243" y="5169780"/>
                  <a:pt x="315814" y="5167637"/>
                  <a:pt x="315052" y="5166113"/>
                </a:cubicBezTo>
                <a:lnTo>
                  <a:pt x="315052" y="5166112"/>
                </a:lnTo>
                <a:lnTo>
                  <a:pt x="308337" y="5133224"/>
                </a:lnTo>
                <a:lnTo>
                  <a:pt x="308338" y="5133219"/>
                </a:lnTo>
                <a:lnTo>
                  <a:pt x="321364" y="5087449"/>
                </a:lnTo>
                <a:lnTo>
                  <a:pt x="327270" y="5072375"/>
                </a:lnTo>
                <a:cubicBezTo>
                  <a:pt x="330949" y="5062299"/>
                  <a:pt x="333866" y="5052095"/>
                  <a:pt x="334485" y="5041521"/>
                </a:cubicBezTo>
                <a:cubicBezTo>
                  <a:pt x="335627" y="5022852"/>
                  <a:pt x="349725" y="5003801"/>
                  <a:pt x="360964" y="4987037"/>
                </a:cubicBezTo>
                <a:cubicBezTo>
                  <a:pt x="366751" y="4978392"/>
                  <a:pt x="372458" y="4970096"/>
                  <a:pt x="376969" y="4961455"/>
                </a:cubicBezTo>
                <a:lnTo>
                  <a:pt x="378247" y="4957452"/>
                </a:lnTo>
                <a:lnTo>
                  <a:pt x="381039" y="4952672"/>
                </a:lnTo>
                <a:lnTo>
                  <a:pt x="385799" y="4933804"/>
                </a:lnTo>
                <a:cubicBezTo>
                  <a:pt x="386468" y="4927121"/>
                  <a:pt x="386111" y="4919978"/>
                  <a:pt x="384396" y="4912167"/>
                </a:cubicBezTo>
                <a:lnTo>
                  <a:pt x="382691" y="4889274"/>
                </a:lnTo>
                <a:lnTo>
                  <a:pt x="390221" y="4863341"/>
                </a:lnTo>
                <a:lnTo>
                  <a:pt x="412401" y="4828916"/>
                </a:lnTo>
                <a:cubicBezTo>
                  <a:pt x="420784" y="4819963"/>
                  <a:pt x="425356" y="4810580"/>
                  <a:pt x="427237" y="4800483"/>
                </a:cubicBezTo>
                <a:lnTo>
                  <a:pt x="427237" y="4800482"/>
                </a:lnTo>
                <a:cubicBezTo>
                  <a:pt x="429119" y="4790385"/>
                  <a:pt x="428309" y="4779574"/>
                  <a:pt x="425928" y="4767763"/>
                </a:cubicBezTo>
                <a:cubicBezTo>
                  <a:pt x="420022" y="4738234"/>
                  <a:pt x="419640" y="4707563"/>
                  <a:pt x="416021" y="4677654"/>
                </a:cubicBezTo>
                <a:cubicBezTo>
                  <a:pt x="415259" y="4671175"/>
                  <a:pt x="412591" y="4662985"/>
                  <a:pt x="408019" y="4659173"/>
                </a:cubicBezTo>
                <a:cubicBezTo>
                  <a:pt x="351249" y="4612499"/>
                  <a:pt x="350677" y="4546775"/>
                  <a:pt x="348009" y="4482003"/>
                </a:cubicBezTo>
                <a:lnTo>
                  <a:pt x="347247" y="4363890"/>
                </a:lnTo>
                <a:lnTo>
                  <a:pt x="356201" y="4324645"/>
                </a:lnTo>
                <a:cubicBezTo>
                  <a:pt x="368204" y="4300070"/>
                  <a:pt x="383824" y="4277401"/>
                  <a:pt x="396017" y="4253014"/>
                </a:cubicBezTo>
                <a:cubicBezTo>
                  <a:pt x="400781" y="4243872"/>
                  <a:pt x="400971" y="4232060"/>
                  <a:pt x="401733" y="4221391"/>
                </a:cubicBezTo>
                <a:close/>
                <a:moveTo>
                  <a:pt x="332842" y="2836171"/>
                </a:moveTo>
                <a:lnTo>
                  <a:pt x="332842" y="2836172"/>
                </a:lnTo>
                <a:cubicBezTo>
                  <a:pt x="336914" y="2839982"/>
                  <a:pt x="340200" y="2844316"/>
                  <a:pt x="341533" y="2848793"/>
                </a:cubicBezTo>
                <a:lnTo>
                  <a:pt x="358166" y="2903545"/>
                </a:lnTo>
                <a:lnTo>
                  <a:pt x="366072" y="2947858"/>
                </a:lnTo>
                <a:lnTo>
                  <a:pt x="366072" y="2947862"/>
                </a:lnTo>
                <a:lnTo>
                  <a:pt x="362488" y="2982147"/>
                </a:lnTo>
                <a:cubicBezTo>
                  <a:pt x="354392" y="3014152"/>
                  <a:pt x="350582" y="3045776"/>
                  <a:pt x="350796" y="3077400"/>
                </a:cubicBezTo>
                <a:lnTo>
                  <a:pt x="350796" y="3077401"/>
                </a:lnTo>
                <a:cubicBezTo>
                  <a:pt x="351010" y="3109025"/>
                  <a:pt x="355249" y="3140649"/>
                  <a:pt x="363250" y="3172654"/>
                </a:cubicBezTo>
                <a:cubicBezTo>
                  <a:pt x="389159" y="3276480"/>
                  <a:pt x="416591" y="3380305"/>
                  <a:pt x="410877" y="3489467"/>
                </a:cubicBezTo>
                <a:cubicBezTo>
                  <a:pt x="409925" y="3507563"/>
                  <a:pt x="421546" y="3529090"/>
                  <a:pt x="432976" y="3544713"/>
                </a:cubicBezTo>
                <a:cubicBezTo>
                  <a:pt x="438406" y="3552190"/>
                  <a:pt x="442585" y="3557715"/>
                  <a:pt x="445520" y="3562320"/>
                </a:cubicBezTo>
                <a:lnTo>
                  <a:pt x="450598" y="3574407"/>
                </a:lnTo>
                <a:lnTo>
                  <a:pt x="448246" y="3587173"/>
                </a:lnTo>
                <a:cubicBezTo>
                  <a:pt x="446228" y="3592231"/>
                  <a:pt x="442978" y="3598434"/>
                  <a:pt x="438500" y="3606816"/>
                </a:cubicBezTo>
                <a:cubicBezTo>
                  <a:pt x="434118" y="3614818"/>
                  <a:pt x="431452" y="3624724"/>
                  <a:pt x="424974" y="3630631"/>
                </a:cubicBezTo>
                <a:cubicBezTo>
                  <a:pt x="408496" y="3645681"/>
                  <a:pt x="402257" y="3662493"/>
                  <a:pt x="400733" y="3680162"/>
                </a:cubicBezTo>
                <a:lnTo>
                  <a:pt x="400733" y="3680163"/>
                </a:lnTo>
                <a:lnTo>
                  <a:pt x="404781" y="3734837"/>
                </a:lnTo>
                <a:lnTo>
                  <a:pt x="404399" y="3754651"/>
                </a:lnTo>
                <a:cubicBezTo>
                  <a:pt x="398399" y="3767129"/>
                  <a:pt x="396447" y="3778654"/>
                  <a:pt x="398042" y="3789775"/>
                </a:cubicBezTo>
                <a:lnTo>
                  <a:pt x="398042" y="3789776"/>
                </a:lnTo>
                <a:cubicBezTo>
                  <a:pt x="399638" y="3800896"/>
                  <a:pt x="404781" y="3811613"/>
                  <a:pt x="412973" y="3822472"/>
                </a:cubicBezTo>
                <a:lnTo>
                  <a:pt x="427308" y="3852619"/>
                </a:lnTo>
                <a:lnTo>
                  <a:pt x="417926" y="3885336"/>
                </a:lnTo>
                <a:lnTo>
                  <a:pt x="417925" y="3885337"/>
                </a:lnTo>
                <a:cubicBezTo>
                  <a:pt x="398494" y="3910103"/>
                  <a:pt x="388302" y="3935726"/>
                  <a:pt x="386040" y="3962158"/>
                </a:cubicBezTo>
                <a:lnTo>
                  <a:pt x="386040" y="3962159"/>
                </a:lnTo>
                <a:lnTo>
                  <a:pt x="388431" y="4002409"/>
                </a:lnTo>
                <a:lnTo>
                  <a:pt x="401733" y="4043837"/>
                </a:lnTo>
                <a:lnTo>
                  <a:pt x="401733" y="4043839"/>
                </a:lnTo>
                <a:lnTo>
                  <a:pt x="416855" y="4103825"/>
                </a:lnTo>
                <a:lnTo>
                  <a:pt x="405544" y="4165381"/>
                </a:lnTo>
                <a:lnTo>
                  <a:pt x="405543" y="4165382"/>
                </a:lnTo>
                <a:cubicBezTo>
                  <a:pt x="402114" y="4173479"/>
                  <a:pt x="401543" y="4182766"/>
                  <a:pt x="401638" y="4192386"/>
                </a:cubicBezTo>
                <a:lnTo>
                  <a:pt x="401638" y="4192387"/>
                </a:lnTo>
                <a:lnTo>
                  <a:pt x="405543" y="4165383"/>
                </a:lnTo>
                <a:lnTo>
                  <a:pt x="405544" y="4165381"/>
                </a:lnTo>
                <a:lnTo>
                  <a:pt x="414887" y="4134255"/>
                </a:lnTo>
                <a:lnTo>
                  <a:pt x="416855" y="4103825"/>
                </a:lnTo>
                <a:lnTo>
                  <a:pt x="416855" y="4103824"/>
                </a:lnTo>
                <a:cubicBezTo>
                  <a:pt x="415879" y="4083701"/>
                  <a:pt x="410497" y="4063841"/>
                  <a:pt x="401733" y="4043838"/>
                </a:cubicBezTo>
                <a:lnTo>
                  <a:pt x="401733" y="4043837"/>
                </a:lnTo>
                <a:lnTo>
                  <a:pt x="386040" y="3962159"/>
                </a:lnTo>
                <a:lnTo>
                  <a:pt x="395544" y="3923124"/>
                </a:lnTo>
                <a:cubicBezTo>
                  <a:pt x="400804" y="3910318"/>
                  <a:pt x="408210" y="3897721"/>
                  <a:pt x="417925" y="3885338"/>
                </a:cubicBezTo>
                <a:lnTo>
                  <a:pt x="417926" y="3885336"/>
                </a:lnTo>
                <a:lnTo>
                  <a:pt x="426528" y="3868763"/>
                </a:lnTo>
                <a:lnTo>
                  <a:pt x="427308" y="3852619"/>
                </a:lnTo>
                <a:lnTo>
                  <a:pt x="427308" y="3852618"/>
                </a:lnTo>
                <a:cubicBezTo>
                  <a:pt x="425642" y="3842045"/>
                  <a:pt x="420022" y="3831901"/>
                  <a:pt x="412973" y="3822471"/>
                </a:cubicBezTo>
                <a:lnTo>
                  <a:pt x="398042" y="3789775"/>
                </a:lnTo>
                <a:lnTo>
                  <a:pt x="404399" y="3754652"/>
                </a:lnTo>
                <a:cubicBezTo>
                  <a:pt x="407067" y="3749125"/>
                  <a:pt x="405733" y="3741315"/>
                  <a:pt x="404781" y="3734837"/>
                </a:cubicBezTo>
                <a:lnTo>
                  <a:pt x="404781" y="3734836"/>
                </a:lnTo>
                <a:lnTo>
                  <a:pt x="400733" y="3680163"/>
                </a:lnTo>
                <a:lnTo>
                  <a:pt x="407246" y="3654415"/>
                </a:lnTo>
                <a:cubicBezTo>
                  <a:pt x="411056" y="3646122"/>
                  <a:pt x="416735" y="3638157"/>
                  <a:pt x="424974" y="3630632"/>
                </a:cubicBezTo>
                <a:cubicBezTo>
                  <a:pt x="431452" y="3624725"/>
                  <a:pt x="434118" y="3614819"/>
                  <a:pt x="438500" y="3606817"/>
                </a:cubicBezTo>
                <a:cubicBezTo>
                  <a:pt x="447455" y="3590053"/>
                  <a:pt x="451503" y="3582004"/>
                  <a:pt x="450598" y="3574408"/>
                </a:cubicBezTo>
                <a:lnTo>
                  <a:pt x="450598" y="3574407"/>
                </a:lnTo>
                <a:cubicBezTo>
                  <a:pt x="449693" y="3566810"/>
                  <a:pt x="443835" y="3559667"/>
                  <a:pt x="432976" y="3544712"/>
                </a:cubicBezTo>
                <a:cubicBezTo>
                  <a:pt x="421546" y="3529089"/>
                  <a:pt x="409925" y="3507562"/>
                  <a:pt x="410877" y="3489466"/>
                </a:cubicBezTo>
                <a:cubicBezTo>
                  <a:pt x="416591" y="3380304"/>
                  <a:pt x="389159" y="3276479"/>
                  <a:pt x="363250" y="3172653"/>
                </a:cubicBezTo>
                <a:lnTo>
                  <a:pt x="350796" y="3077401"/>
                </a:lnTo>
                <a:lnTo>
                  <a:pt x="362488" y="2982148"/>
                </a:lnTo>
                <a:cubicBezTo>
                  <a:pt x="365441" y="2970575"/>
                  <a:pt x="366442" y="2959156"/>
                  <a:pt x="366072" y="2947862"/>
                </a:cubicBezTo>
                <a:lnTo>
                  <a:pt x="366072" y="2947861"/>
                </a:lnTo>
                <a:lnTo>
                  <a:pt x="366072" y="2947858"/>
                </a:lnTo>
                <a:lnTo>
                  <a:pt x="361441" y="2914327"/>
                </a:lnTo>
                <a:lnTo>
                  <a:pt x="358166" y="2903545"/>
                </a:lnTo>
                <a:lnTo>
                  <a:pt x="357138" y="2897784"/>
                </a:lnTo>
                <a:cubicBezTo>
                  <a:pt x="352392" y="2881306"/>
                  <a:pt x="346534" y="2865009"/>
                  <a:pt x="341533" y="2848792"/>
                </a:cubicBezTo>
                <a:close/>
                <a:moveTo>
                  <a:pt x="296001" y="2745351"/>
                </a:moveTo>
                <a:lnTo>
                  <a:pt x="289670" y="2770757"/>
                </a:lnTo>
                <a:lnTo>
                  <a:pt x="290080" y="2778005"/>
                </a:lnTo>
                <a:lnTo>
                  <a:pt x="289301" y="2782304"/>
                </a:lnTo>
                <a:lnTo>
                  <a:pt x="290501" y="2785439"/>
                </a:lnTo>
                <a:lnTo>
                  <a:pt x="290929" y="2793022"/>
                </a:lnTo>
                <a:lnTo>
                  <a:pt x="300579" y="2811779"/>
                </a:lnTo>
                <a:lnTo>
                  <a:pt x="300582" y="2811786"/>
                </a:lnTo>
                <a:lnTo>
                  <a:pt x="300583" y="2811786"/>
                </a:lnTo>
                <a:lnTo>
                  <a:pt x="300579" y="2811779"/>
                </a:lnTo>
                <a:lnTo>
                  <a:pt x="290501" y="2785439"/>
                </a:lnTo>
                <a:lnTo>
                  <a:pt x="290080" y="2778005"/>
                </a:lnTo>
                <a:close/>
                <a:moveTo>
                  <a:pt x="817328" y="1508457"/>
                </a:moveTo>
                <a:lnTo>
                  <a:pt x="845421" y="1596212"/>
                </a:lnTo>
                <a:cubicBezTo>
                  <a:pt x="847898" y="1604977"/>
                  <a:pt x="846373" y="1615835"/>
                  <a:pt x="843517" y="1624979"/>
                </a:cubicBezTo>
                <a:cubicBezTo>
                  <a:pt x="833801" y="1656222"/>
                  <a:pt x="809415" y="1676035"/>
                  <a:pt x="786935" y="1697752"/>
                </a:cubicBezTo>
                <a:cubicBezTo>
                  <a:pt x="777029" y="1707278"/>
                  <a:pt x="769981" y="1720422"/>
                  <a:pt x="764267" y="1733187"/>
                </a:cubicBezTo>
                <a:cubicBezTo>
                  <a:pt x="749595" y="1766334"/>
                  <a:pt x="736452" y="1800245"/>
                  <a:pt x="722546" y="1833774"/>
                </a:cubicBezTo>
                <a:cubicBezTo>
                  <a:pt x="721212" y="1837012"/>
                  <a:pt x="717783" y="1839678"/>
                  <a:pt x="714925" y="1842157"/>
                </a:cubicBezTo>
                <a:cubicBezTo>
                  <a:pt x="684824" y="1866921"/>
                  <a:pt x="654535" y="1891496"/>
                  <a:pt x="624434" y="1916453"/>
                </a:cubicBezTo>
                <a:cubicBezTo>
                  <a:pt x="618720" y="1921215"/>
                  <a:pt x="614528" y="1928075"/>
                  <a:pt x="609004" y="1933218"/>
                </a:cubicBezTo>
                <a:cubicBezTo>
                  <a:pt x="601384" y="1940458"/>
                  <a:pt x="594143" y="1949602"/>
                  <a:pt x="584999" y="1953412"/>
                </a:cubicBezTo>
                <a:cubicBezTo>
                  <a:pt x="556234" y="1965223"/>
                  <a:pt x="543850" y="1987893"/>
                  <a:pt x="538516" y="2016468"/>
                </a:cubicBezTo>
                <a:cubicBezTo>
                  <a:pt x="533563" y="2042569"/>
                  <a:pt x="529371" y="2068668"/>
                  <a:pt x="523657" y="2094577"/>
                </a:cubicBezTo>
                <a:cubicBezTo>
                  <a:pt x="516799" y="2126200"/>
                  <a:pt x="509369" y="2157635"/>
                  <a:pt x="500986" y="2188878"/>
                </a:cubicBezTo>
                <a:cubicBezTo>
                  <a:pt x="497366" y="2202403"/>
                  <a:pt x="493176" y="2216691"/>
                  <a:pt x="485746" y="2228313"/>
                </a:cubicBezTo>
                <a:cubicBezTo>
                  <a:pt x="465171" y="2260889"/>
                  <a:pt x="451265" y="2295752"/>
                  <a:pt x="456789" y="2334043"/>
                </a:cubicBezTo>
                <a:cubicBezTo>
                  <a:pt x="461171" y="2364714"/>
                  <a:pt x="449931" y="2390433"/>
                  <a:pt x="432404" y="2409484"/>
                </a:cubicBezTo>
                <a:cubicBezTo>
                  <a:pt x="424451" y="2418153"/>
                  <a:pt x="418938" y="2426976"/>
                  <a:pt x="415304" y="2435912"/>
                </a:cubicBezTo>
                <a:lnTo>
                  <a:pt x="415304" y="2435912"/>
                </a:lnTo>
                <a:lnTo>
                  <a:pt x="415303" y="2435912"/>
                </a:lnTo>
                <a:lnTo>
                  <a:pt x="412309" y="2449831"/>
                </a:lnTo>
                <a:lnTo>
                  <a:pt x="409472" y="2463016"/>
                </a:lnTo>
                <a:lnTo>
                  <a:pt x="409472" y="2463017"/>
                </a:lnTo>
                <a:lnTo>
                  <a:pt x="411535" y="2490550"/>
                </a:lnTo>
                <a:lnTo>
                  <a:pt x="418115" y="2518262"/>
                </a:lnTo>
                <a:lnTo>
                  <a:pt x="418115" y="2518264"/>
                </a:lnTo>
                <a:lnTo>
                  <a:pt x="421759" y="2545006"/>
                </a:lnTo>
                <a:lnTo>
                  <a:pt x="417545" y="2571033"/>
                </a:lnTo>
                <a:cubicBezTo>
                  <a:pt x="405543" y="2612944"/>
                  <a:pt x="372966" y="2640949"/>
                  <a:pt x="344391" y="2668000"/>
                </a:cubicBezTo>
                <a:cubicBezTo>
                  <a:pt x="320006" y="2691053"/>
                  <a:pt x="306290" y="2716962"/>
                  <a:pt x="296001" y="2745347"/>
                </a:cubicBezTo>
                <a:lnTo>
                  <a:pt x="296001" y="2745348"/>
                </a:lnTo>
                <a:cubicBezTo>
                  <a:pt x="306290" y="2716963"/>
                  <a:pt x="320006" y="2691054"/>
                  <a:pt x="344391" y="2668001"/>
                </a:cubicBezTo>
                <a:cubicBezTo>
                  <a:pt x="372966" y="2640950"/>
                  <a:pt x="405543" y="2612945"/>
                  <a:pt x="417545" y="2571034"/>
                </a:cubicBezTo>
                <a:cubicBezTo>
                  <a:pt x="420117" y="2561985"/>
                  <a:pt x="421593" y="2553555"/>
                  <a:pt x="421760" y="2545006"/>
                </a:cubicBezTo>
                <a:lnTo>
                  <a:pt x="421759" y="2545006"/>
                </a:lnTo>
                <a:lnTo>
                  <a:pt x="421760" y="2545005"/>
                </a:lnTo>
                <a:cubicBezTo>
                  <a:pt x="421926" y="2536456"/>
                  <a:pt x="420783" y="2527789"/>
                  <a:pt x="418115" y="2518263"/>
                </a:cubicBezTo>
                <a:lnTo>
                  <a:pt x="418115" y="2518262"/>
                </a:lnTo>
                <a:lnTo>
                  <a:pt x="409472" y="2463017"/>
                </a:lnTo>
                <a:lnTo>
                  <a:pt x="412309" y="2449831"/>
                </a:lnTo>
                <a:lnTo>
                  <a:pt x="415304" y="2435912"/>
                </a:lnTo>
                <a:lnTo>
                  <a:pt x="432404" y="2409485"/>
                </a:lnTo>
                <a:cubicBezTo>
                  <a:pt x="449931" y="2390434"/>
                  <a:pt x="461171" y="2364715"/>
                  <a:pt x="456789" y="2334044"/>
                </a:cubicBezTo>
                <a:cubicBezTo>
                  <a:pt x="451265" y="2295753"/>
                  <a:pt x="465171" y="2260890"/>
                  <a:pt x="485746" y="2228314"/>
                </a:cubicBezTo>
                <a:cubicBezTo>
                  <a:pt x="493176" y="2216692"/>
                  <a:pt x="497366" y="2202404"/>
                  <a:pt x="500986" y="2188879"/>
                </a:cubicBezTo>
                <a:cubicBezTo>
                  <a:pt x="509369" y="2157636"/>
                  <a:pt x="516799" y="2126201"/>
                  <a:pt x="523657" y="2094578"/>
                </a:cubicBezTo>
                <a:cubicBezTo>
                  <a:pt x="529371" y="2068669"/>
                  <a:pt x="533563" y="2042570"/>
                  <a:pt x="538516" y="2016469"/>
                </a:cubicBezTo>
                <a:cubicBezTo>
                  <a:pt x="543850" y="1987894"/>
                  <a:pt x="556234" y="1965224"/>
                  <a:pt x="584999" y="1953413"/>
                </a:cubicBezTo>
                <a:cubicBezTo>
                  <a:pt x="594143" y="1949603"/>
                  <a:pt x="601384" y="1940459"/>
                  <a:pt x="609004" y="1933219"/>
                </a:cubicBezTo>
                <a:cubicBezTo>
                  <a:pt x="614528" y="1928076"/>
                  <a:pt x="618720" y="1921216"/>
                  <a:pt x="624434" y="1916454"/>
                </a:cubicBezTo>
                <a:cubicBezTo>
                  <a:pt x="654535" y="1891497"/>
                  <a:pt x="684824" y="1866922"/>
                  <a:pt x="714925" y="1842158"/>
                </a:cubicBezTo>
                <a:cubicBezTo>
                  <a:pt x="717783" y="1839679"/>
                  <a:pt x="721212" y="1837013"/>
                  <a:pt x="722546" y="1833775"/>
                </a:cubicBezTo>
                <a:cubicBezTo>
                  <a:pt x="736452" y="1800246"/>
                  <a:pt x="749596" y="1766335"/>
                  <a:pt x="764267" y="1733188"/>
                </a:cubicBezTo>
                <a:cubicBezTo>
                  <a:pt x="769981" y="1720423"/>
                  <a:pt x="777029" y="1707279"/>
                  <a:pt x="786936" y="1697753"/>
                </a:cubicBezTo>
                <a:cubicBezTo>
                  <a:pt x="809416" y="1676036"/>
                  <a:pt x="833801" y="1656223"/>
                  <a:pt x="843517" y="1624980"/>
                </a:cubicBezTo>
                <a:cubicBezTo>
                  <a:pt x="846374" y="1615836"/>
                  <a:pt x="847899" y="1604978"/>
                  <a:pt x="845422" y="1596213"/>
                </a:cubicBezTo>
                <a:close/>
                <a:moveTo>
                  <a:pt x="798723" y="1459072"/>
                </a:moveTo>
                <a:lnTo>
                  <a:pt x="807941" y="1481571"/>
                </a:lnTo>
                <a:lnTo>
                  <a:pt x="798724" y="1459073"/>
                </a:lnTo>
                <a:close/>
                <a:moveTo>
                  <a:pt x="779530" y="1268757"/>
                </a:moveTo>
                <a:lnTo>
                  <a:pt x="774363" y="1286068"/>
                </a:lnTo>
                <a:cubicBezTo>
                  <a:pt x="759789" y="1306929"/>
                  <a:pt x="753550" y="1328551"/>
                  <a:pt x="752025" y="1350626"/>
                </a:cubicBezTo>
                <a:lnTo>
                  <a:pt x="757620" y="1413839"/>
                </a:lnTo>
                <a:lnTo>
                  <a:pt x="752026" y="1350627"/>
                </a:lnTo>
                <a:cubicBezTo>
                  <a:pt x="753550" y="1328552"/>
                  <a:pt x="759790" y="1306929"/>
                  <a:pt x="774363" y="1286069"/>
                </a:cubicBezTo>
                <a:cubicBezTo>
                  <a:pt x="777506" y="1281688"/>
                  <a:pt x="779078" y="1275401"/>
                  <a:pt x="779530" y="1268757"/>
                </a:cubicBezTo>
                <a:close/>
                <a:moveTo>
                  <a:pt x="837801" y="773034"/>
                </a:moveTo>
                <a:lnTo>
                  <a:pt x="829801" y="854378"/>
                </a:lnTo>
                <a:cubicBezTo>
                  <a:pt x="827515" y="878955"/>
                  <a:pt x="826753" y="903721"/>
                  <a:pt x="798747" y="915342"/>
                </a:cubicBezTo>
                <a:cubicBezTo>
                  <a:pt x="794365" y="917058"/>
                  <a:pt x="791127" y="922772"/>
                  <a:pt x="788269" y="927154"/>
                </a:cubicBezTo>
                <a:cubicBezTo>
                  <a:pt x="744261" y="994784"/>
                  <a:pt x="745405" y="1030979"/>
                  <a:pt x="791889" y="1097086"/>
                </a:cubicBezTo>
                <a:cubicBezTo>
                  <a:pt x="796651" y="1103944"/>
                  <a:pt x="800081" y="1118612"/>
                  <a:pt x="796271" y="1123184"/>
                </a:cubicBezTo>
                <a:cubicBezTo>
                  <a:pt x="780459" y="1142616"/>
                  <a:pt x="773411" y="1162953"/>
                  <a:pt x="771553" y="1184028"/>
                </a:cubicBezTo>
                <a:cubicBezTo>
                  <a:pt x="773411" y="1162953"/>
                  <a:pt x="780460" y="1142617"/>
                  <a:pt x="796272" y="1123185"/>
                </a:cubicBezTo>
                <a:cubicBezTo>
                  <a:pt x="800082" y="1118613"/>
                  <a:pt x="796652" y="1103945"/>
                  <a:pt x="791890" y="1097087"/>
                </a:cubicBezTo>
                <a:cubicBezTo>
                  <a:pt x="745406" y="1030980"/>
                  <a:pt x="744262" y="994785"/>
                  <a:pt x="788270" y="927155"/>
                </a:cubicBezTo>
                <a:cubicBezTo>
                  <a:pt x="791128" y="922773"/>
                  <a:pt x="794366" y="917059"/>
                  <a:pt x="798748" y="915343"/>
                </a:cubicBezTo>
                <a:cubicBezTo>
                  <a:pt x="826753" y="903722"/>
                  <a:pt x="827515" y="878956"/>
                  <a:pt x="829801" y="854379"/>
                </a:cubicBezTo>
                <a:cubicBezTo>
                  <a:pt x="832277" y="827329"/>
                  <a:pt x="835515" y="800276"/>
                  <a:pt x="837801" y="773035"/>
                </a:cubicBezTo>
                <a:close/>
                <a:moveTo>
                  <a:pt x="782400" y="517850"/>
                </a:moveTo>
                <a:lnTo>
                  <a:pt x="791317" y="556046"/>
                </a:lnTo>
                <a:cubicBezTo>
                  <a:pt x="793413" y="564047"/>
                  <a:pt x="798937" y="572621"/>
                  <a:pt x="797795" y="580049"/>
                </a:cubicBezTo>
                <a:cubicBezTo>
                  <a:pt x="794461" y="601577"/>
                  <a:pt x="796890" y="622200"/>
                  <a:pt x="801176" y="642536"/>
                </a:cubicBezTo>
                <a:lnTo>
                  <a:pt x="813700" y="694927"/>
                </a:lnTo>
                <a:lnTo>
                  <a:pt x="801177" y="642537"/>
                </a:lnTo>
                <a:cubicBezTo>
                  <a:pt x="796891" y="622200"/>
                  <a:pt x="794462" y="601578"/>
                  <a:pt x="797796" y="580050"/>
                </a:cubicBezTo>
                <a:cubicBezTo>
                  <a:pt x="798938" y="572622"/>
                  <a:pt x="793414" y="564048"/>
                  <a:pt x="791318" y="556047"/>
                </a:cubicBezTo>
                <a:close/>
                <a:moveTo>
                  <a:pt x="783887" y="313532"/>
                </a:moveTo>
                <a:lnTo>
                  <a:pt x="786245" y="324057"/>
                </a:lnTo>
                <a:cubicBezTo>
                  <a:pt x="786031" y="328963"/>
                  <a:pt x="785126" y="334583"/>
                  <a:pt x="784459" y="338869"/>
                </a:cubicBezTo>
                <a:lnTo>
                  <a:pt x="784453" y="338902"/>
                </a:lnTo>
                <a:lnTo>
                  <a:pt x="778363" y="367327"/>
                </a:lnTo>
                <a:lnTo>
                  <a:pt x="774553" y="395639"/>
                </a:lnTo>
                <a:lnTo>
                  <a:pt x="784453" y="338902"/>
                </a:lnTo>
                <a:lnTo>
                  <a:pt x="784460" y="338870"/>
                </a:lnTo>
                <a:cubicBezTo>
                  <a:pt x="785794" y="330298"/>
                  <a:pt x="788080" y="316389"/>
                  <a:pt x="783888" y="313533"/>
                </a:cubicBezTo>
                <a:close/>
                <a:moveTo>
                  <a:pt x="761560" y="281567"/>
                </a:moveTo>
                <a:lnTo>
                  <a:pt x="766454" y="295414"/>
                </a:lnTo>
                <a:lnTo>
                  <a:pt x="766455" y="295414"/>
                </a:lnTo>
                <a:close/>
                <a:moveTo>
                  <a:pt x="774880" y="24485"/>
                </a:moveTo>
                <a:lnTo>
                  <a:pt x="777142" y="74128"/>
                </a:lnTo>
                <a:cubicBezTo>
                  <a:pt x="775758" y="100173"/>
                  <a:pt x="771253" y="125875"/>
                  <a:pt x="767023" y="151568"/>
                </a:cubicBezTo>
                <a:lnTo>
                  <a:pt x="766824" y="153387"/>
                </a:lnTo>
                <a:lnTo>
                  <a:pt x="763010" y="177270"/>
                </a:lnTo>
                <a:lnTo>
                  <a:pt x="758551" y="228943"/>
                </a:lnTo>
                <a:lnTo>
                  <a:pt x="766824" y="153387"/>
                </a:lnTo>
                <a:lnTo>
                  <a:pt x="771220" y="125860"/>
                </a:lnTo>
                <a:cubicBezTo>
                  <a:pt x="773910" y="108702"/>
                  <a:pt x="776220" y="91491"/>
                  <a:pt x="777143" y="74128"/>
                </a:cubicBezTo>
                <a:close/>
                <a:moveTo>
                  <a:pt x="313354" y="0"/>
                </a:moveTo>
                <a:lnTo>
                  <a:pt x="777461" y="0"/>
                </a:lnTo>
                <a:lnTo>
                  <a:pt x="774743" y="21485"/>
                </a:lnTo>
                <a:lnTo>
                  <a:pt x="777461" y="0"/>
                </a:lnTo>
                <a:lnTo>
                  <a:pt x="4523171" y="1"/>
                </a:lnTo>
                <a:lnTo>
                  <a:pt x="4523171" y="6858000"/>
                </a:lnTo>
                <a:lnTo>
                  <a:pt x="284400" y="6858000"/>
                </a:lnTo>
                <a:lnTo>
                  <a:pt x="112147" y="6858000"/>
                </a:lnTo>
                <a:lnTo>
                  <a:pt x="102447" y="6815515"/>
                </a:lnTo>
                <a:cubicBezTo>
                  <a:pt x="96923" y="6793034"/>
                  <a:pt x="87016" y="6771318"/>
                  <a:pt x="83396" y="6748457"/>
                </a:cubicBezTo>
                <a:cubicBezTo>
                  <a:pt x="74824" y="6694163"/>
                  <a:pt x="68728" y="6639487"/>
                  <a:pt x="61870" y="6584811"/>
                </a:cubicBezTo>
                <a:cubicBezTo>
                  <a:pt x="54821" y="6528423"/>
                  <a:pt x="47391" y="6472224"/>
                  <a:pt x="41105" y="6415832"/>
                </a:cubicBezTo>
                <a:cubicBezTo>
                  <a:pt x="37865" y="6384971"/>
                  <a:pt x="37295" y="6353918"/>
                  <a:pt x="34247" y="6323057"/>
                </a:cubicBezTo>
                <a:cubicBezTo>
                  <a:pt x="31579" y="6296004"/>
                  <a:pt x="26626" y="6269143"/>
                  <a:pt x="23386" y="6242092"/>
                </a:cubicBezTo>
                <a:cubicBezTo>
                  <a:pt x="20720" y="6218659"/>
                  <a:pt x="19196" y="6195036"/>
                  <a:pt x="16528" y="6171604"/>
                </a:cubicBezTo>
                <a:cubicBezTo>
                  <a:pt x="12148" y="6134074"/>
                  <a:pt x="7194" y="6096735"/>
                  <a:pt x="2622" y="6059396"/>
                </a:cubicBezTo>
                <a:lnTo>
                  <a:pt x="0" y="6041768"/>
                </a:lnTo>
                <a:lnTo>
                  <a:pt x="0" y="6000936"/>
                </a:lnTo>
                <a:lnTo>
                  <a:pt x="3670" y="5957594"/>
                </a:lnTo>
                <a:lnTo>
                  <a:pt x="0" y="5912510"/>
                </a:lnTo>
                <a:lnTo>
                  <a:pt x="0" y="5886400"/>
                </a:lnTo>
                <a:lnTo>
                  <a:pt x="1098" y="5864317"/>
                </a:lnTo>
                <a:cubicBezTo>
                  <a:pt x="7576" y="5839360"/>
                  <a:pt x="16720" y="5815168"/>
                  <a:pt x="24720" y="5790591"/>
                </a:cubicBezTo>
                <a:cubicBezTo>
                  <a:pt x="25672" y="5787923"/>
                  <a:pt x="25864" y="5784685"/>
                  <a:pt x="26434" y="5781829"/>
                </a:cubicBezTo>
                <a:cubicBezTo>
                  <a:pt x="29675" y="5765634"/>
                  <a:pt x="32913" y="5749633"/>
                  <a:pt x="35771" y="5733439"/>
                </a:cubicBezTo>
                <a:cubicBezTo>
                  <a:pt x="37295" y="5724677"/>
                  <a:pt x="37485" y="5715722"/>
                  <a:pt x="38819" y="5706958"/>
                </a:cubicBezTo>
                <a:cubicBezTo>
                  <a:pt x="44153" y="5673049"/>
                  <a:pt x="35199" y="5635710"/>
                  <a:pt x="58250" y="5606371"/>
                </a:cubicBezTo>
                <a:cubicBezTo>
                  <a:pt x="73110" y="5587320"/>
                  <a:pt x="69680" y="5568841"/>
                  <a:pt x="67394" y="5548459"/>
                </a:cubicBezTo>
                <a:cubicBezTo>
                  <a:pt x="65680" y="5533026"/>
                  <a:pt x="66252" y="5517214"/>
                  <a:pt x="66060" y="5501593"/>
                </a:cubicBezTo>
                <a:cubicBezTo>
                  <a:pt x="65490" y="5474160"/>
                  <a:pt x="65298" y="5446727"/>
                  <a:pt x="64346" y="5419294"/>
                </a:cubicBezTo>
                <a:cubicBezTo>
                  <a:pt x="63966" y="5410530"/>
                  <a:pt x="59202" y="5401578"/>
                  <a:pt x="59964" y="5393004"/>
                </a:cubicBezTo>
                <a:cubicBezTo>
                  <a:pt x="63584" y="5353378"/>
                  <a:pt x="69300" y="5313753"/>
                  <a:pt x="72538" y="5274128"/>
                </a:cubicBezTo>
                <a:cubicBezTo>
                  <a:pt x="74442" y="5251649"/>
                  <a:pt x="70824" y="5228596"/>
                  <a:pt x="73490" y="5206307"/>
                </a:cubicBezTo>
                <a:cubicBezTo>
                  <a:pt x="76538" y="5180590"/>
                  <a:pt x="84348" y="5155444"/>
                  <a:pt x="89113" y="5129915"/>
                </a:cubicBezTo>
                <a:cubicBezTo>
                  <a:pt x="90445" y="5122866"/>
                  <a:pt x="88731" y="5115056"/>
                  <a:pt x="88351" y="5107626"/>
                </a:cubicBezTo>
                <a:cubicBezTo>
                  <a:pt x="87968" y="5099244"/>
                  <a:pt x="87206" y="5091051"/>
                  <a:pt x="87016" y="5082669"/>
                </a:cubicBezTo>
                <a:cubicBezTo>
                  <a:pt x="86634" y="5057140"/>
                  <a:pt x="87206" y="5031613"/>
                  <a:pt x="85872" y="5006085"/>
                </a:cubicBezTo>
                <a:cubicBezTo>
                  <a:pt x="85110" y="4990464"/>
                  <a:pt x="77300" y="4974081"/>
                  <a:pt x="80158" y="4959601"/>
                </a:cubicBezTo>
                <a:cubicBezTo>
                  <a:pt x="85682" y="4930074"/>
                  <a:pt x="73300" y="4900545"/>
                  <a:pt x="83586" y="4871018"/>
                </a:cubicBezTo>
                <a:cubicBezTo>
                  <a:pt x="86634" y="4861872"/>
                  <a:pt x="79014" y="4849299"/>
                  <a:pt x="78634" y="4838249"/>
                </a:cubicBezTo>
                <a:cubicBezTo>
                  <a:pt x="77682" y="4810626"/>
                  <a:pt x="77872" y="4783003"/>
                  <a:pt x="78062" y="4755380"/>
                </a:cubicBezTo>
                <a:cubicBezTo>
                  <a:pt x="78252" y="4730613"/>
                  <a:pt x="75586" y="4704894"/>
                  <a:pt x="80920" y="4681082"/>
                </a:cubicBezTo>
                <a:cubicBezTo>
                  <a:pt x="86634" y="4656125"/>
                  <a:pt x="85872" y="4633646"/>
                  <a:pt x="79396" y="4609451"/>
                </a:cubicBezTo>
                <a:cubicBezTo>
                  <a:pt x="75014" y="4592877"/>
                  <a:pt x="74442" y="4575350"/>
                  <a:pt x="73110" y="4558206"/>
                </a:cubicBezTo>
                <a:cubicBezTo>
                  <a:pt x="71586" y="4539727"/>
                  <a:pt x="75586" y="4519342"/>
                  <a:pt x="69300" y="4502578"/>
                </a:cubicBezTo>
                <a:cubicBezTo>
                  <a:pt x="50629" y="4452664"/>
                  <a:pt x="46629" y="4401418"/>
                  <a:pt x="46629" y="4349221"/>
                </a:cubicBezTo>
                <a:cubicBezTo>
                  <a:pt x="46629" y="4339694"/>
                  <a:pt x="49295" y="4329978"/>
                  <a:pt x="52153" y="4320836"/>
                </a:cubicBezTo>
                <a:cubicBezTo>
                  <a:pt x="69300" y="4267492"/>
                  <a:pt x="67776" y="4213960"/>
                  <a:pt x="57297" y="4159666"/>
                </a:cubicBezTo>
                <a:cubicBezTo>
                  <a:pt x="55011" y="4148426"/>
                  <a:pt x="54629" y="4135853"/>
                  <a:pt x="56915" y="4124613"/>
                </a:cubicBezTo>
                <a:cubicBezTo>
                  <a:pt x="63584" y="4092988"/>
                  <a:pt x="74634" y="4062317"/>
                  <a:pt x="79396" y="4030502"/>
                </a:cubicBezTo>
                <a:cubicBezTo>
                  <a:pt x="87206" y="3977924"/>
                  <a:pt x="60918" y="3932393"/>
                  <a:pt x="43771" y="3885337"/>
                </a:cubicBezTo>
                <a:cubicBezTo>
                  <a:pt x="31627" y="3851760"/>
                  <a:pt x="8016" y="3821934"/>
                  <a:pt x="426" y="3786776"/>
                </a:cubicBezTo>
                <a:lnTo>
                  <a:pt x="0" y="3773896"/>
                </a:lnTo>
                <a:lnTo>
                  <a:pt x="0" y="3393881"/>
                </a:lnTo>
                <a:lnTo>
                  <a:pt x="11838" y="3359515"/>
                </a:lnTo>
                <a:cubicBezTo>
                  <a:pt x="14434" y="3346204"/>
                  <a:pt x="14910" y="3332773"/>
                  <a:pt x="12910" y="3318770"/>
                </a:cubicBezTo>
                <a:cubicBezTo>
                  <a:pt x="12243" y="3314103"/>
                  <a:pt x="9909" y="3308769"/>
                  <a:pt x="6718" y="3304078"/>
                </a:cubicBezTo>
                <a:lnTo>
                  <a:pt x="0" y="3297656"/>
                </a:lnTo>
                <a:lnTo>
                  <a:pt x="0" y="3207866"/>
                </a:lnTo>
                <a:lnTo>
                  <a:pt x="15553" y="3186770"/>
                </a:lnTo>
                <a:cubicBezTo>
                  <a:pt x="28483" y="3162328"/>
                  <a:pt x="30484" y="3134646"/>
                  <a:pt x="36341" y="3107499"/>
                </a:cubicBezTo>
                <a:cubicBezTo>
                  <a:pt x="41105" y="3085402"/>
                  <a:pt x="41295" y="3064826"/>
                  <a:pt x="38057" y="3042727"/>
                </a:cubicBezTo>
                <a:cubicBezTo>
                  <a:pt x="30817" y="2994721"/>
                  <a:pt x="41105" y="2948046"/>
                  <a:pt x="54249" y="2901942"/>
                </a:cubicBezTo>
                <a:cubicBezTo>
                  <a:pt x="63012" y="2871461"/>
                  <a:pt x="68346" y="2840218"/>
                  <a:pt x="77300" y="2809929"/>
                </a:cubicBezTo>
                <a:cubicBezTo>
                  <a:pt x="84158" y="2787258"/>
                  <a:pt x="92351" y="2764589"/>
                  <a:pt x="103399" y="2743825"/>
                </a:cubicBezTo>
                <a:cubicBezTo>
                  <a:pt x="119594" y="2713722"/>
                  <a:pt x="143978" y="2687435"/>
                  <a:pt x="137500" y="2649142"/>
                </a:cubicBezTo>
                <a:cubicBezTo>
                  <a:pt x="131786" y="2615420"/>
                  <a:pt x="143786" y="2584941"/>
                  <a:pt x="155217" y="2554078"/>
                </a:cubicBezTo>
                <a:cubicBezTo>
                  <a:pt x="163599" y="2531408"/>
                  <a:pt x="172173" y="2508741"/>
                  <a:pt x="177507" y="2485306"/>
                </a:cubicBezTo>
                <a:cubicBezTo>
                  <a:pt x="183794" y="2457491"/>
                  <a:pt x="181126" y="2426058"/>
                  <a:pt x="192748" y="2401291"/>
                </a:cubicBezTo>
                <a:cubicBezTo>
                  <a:pt x="204940" y="2375382"/>
                  <a:pt x="196748" y="2353858"/>
                  <a:pt x="193318" y="2330805"/>
                </a:cubicBezTo>
                <a:cubicBezTo>
                  <a:pt x="187984" y="2294038"/>
                  <a:pt x="178077" y="2257458"/>
                  <a:pt x="190652" y="2220311"/>
                </a:cubicBezTo>
                <a:cubicBezTo>
                  <a:pt x="205892" y="2175162"/>
                  <a:pt x="222275" y="2130392"/>
                  <a:pt x="236753" y="2085053"/>
                </a:cubicBezTo>
                <a:cubicBezTo>
                  <a:pt x="242280" y="2067524"/>
                  <a:pt x="244566" y="2048667"/>
                  <a:pt x="247042" y="2030377"/>
                </a:cubicBezTo>
                <a:cubicBezTo>
                  <a:pt x="249138" y="2013042"/>
                  <a:pt x="243804" y="1992278"/>
                  <a:pt x="251804" y="1978939"/>
                </a:cubicBezTo>
                <a:cubicBezTo>
                  <a:pt x="272379" y="1944648"/>
                  <a:pt x="282475" y="1909407"/>
                  <a:pt x="282475" y="1869779"/>
                </a:cubicBezTo>
                <a:cubicBezTo>
                  <a:pt x="282475" y="1854919"/>
                  <a:pt x="291049" y="1840440"/>
                  <a:pt x="292573" y="1825392"/>
                </a:cubicBezTo>
                <a:cubicBezTo>
                  <a:pt x="294477" y="1804815"/>
                  <a:pt x="299622" y="1781193"/>
                  <a:pt x="292381" y="1763286"/>
                </a:cubicBezTo>
                <a:cubicBezTo>
                  <a:pt x="275237" y="1721184"/>
                  <a:pt x="289525" y="1687085"/>
                  <a:pt x="306480" y="1650316"/>
                </a:cubicBezTo>
                <a:cubicBezTo>
                  <a:pt x="323244" y="1614119"/>
                  <a:pt x="336579" y="1576018"/>
                  <a:pt x="347629" y="1537536"/>
                </a:cubicBezTo>
                <a:cubicBezTo>
                  <a:pt x="351629" y="1523058"/>
                  <a:pt x="344961" y="1505723"/>
                  <a:pt x="343629" y="1489719"/>
                </a:cubicBezTo>
                <a:cubicBezTo>
                  <a:pt x="343247" y="1484003"/>
                  <a:pt x="342675" y="1477716"/>
                  <a:pt x="344581" y="1472574"/>
                </a:cubicBezTo>
                <a:cubicBezTo>
                  <a:pt x="362870" y="1422853"/>
                  <a:pt x="376776" y="1372367"/>
                  <a:pt x="367252" y="1318455"/>
                </a:cubicBezTo>
                <a:cubicBezTo>
                  <a:pt x="366298" y="1313503"/>
                  <a:pt x="368394" y="1307977"/>
                  <a:pt x="369728" y="1303023"/>
                </a:cubicBezTo>
                <a:cubicBezTo>
                  <a:pt x="376586" y="1278828"/>
                  <a:pt x="387444" y="1255205"/>
                  <a:pt x="389921" y="1230632"/>
                </a:cubicBezTo>
                <a:cubicBezTo>
                  <a:pt x="396017" y="1170050"/>
                  <a:pt x="398495" y="1109090"/>
                  <a:pt x="402495" y="1048124"/>
                </a:cubicBezTo>
                <a:cubicBezTo>
                  <a:pt x="402685" y="1044314"/>
                  <a:pt x="402685" y="1040314"/>
                  <a:pt x="404019" y="1036886"/>
                </a:cubicBezTo>
                <a:cubicBezTo>
                  <a:pt x="412211" y="1014405"/>
                  <a:pt x="409543" y="994784"/>
                  <a:pt x="393923" y="975732"/>
                </a:cubicBezTo>
                <a:cubicBezTo>
                  <a:pt x="387064" y="967349"/>
                  <a:pt x="383444" y="955919"/>
                  <a:pt x="379634" y="945443"/>
                </a:cubicBezTo>
                <a:cubicBezTo>
                  <a:pt x="373918" y="930010"/>
                  <a:pt x="368394" y="914199"/>
                  <a:pt x="364774" y="898197"/>
                </a:cubicBezTo>
                <a:cubicBezTo>
                  <a:pt x="361346" y="882383"/>
                  <a:pt x="356583" y="865429"/>
                  <a:pt x="359250" y="850188"/>
                </a:cubicBezTo>
                <a:cubicBezTo>
                  <a:pt x="364012" y="822755"/>
                  <a:pt x="374680" y="796654"/>
                  <a:pt x="381730" y="769604"/>
                </a:cubicBezTo>
                <a:cubicBezTo>
                  <a:pt x="384206" y="760269"/>
                  <a:pt x="383824" y="749981"/>
                  <a:pt x="384016" y="740267"/>
                </a:cubicBezTo>
                <a:cubicBezTo>
                  <a:pt x="384586" y="717976"/>
                  <a:pt x="379062" y="695115"/>
                  <a:pt x="394875" y="674922"/>
                </a:cubicBezTo>
                <a:cubicBezTo>
                  <a:pt x="409733" y="656254"/>
                  <a:pt x="405353" y="637391"/>
                  <a:pt x="394113" y="617771"/>
                </a:cubicBezTo>
                <a:cubicBezTo>
                  <a:pt x="386110" y="603672"/>
                  <a:pt x="379824" y="587671"/>
                  <a:pt x="376776" y="571859"/>
                </a:cubicBezTo>
                <a:cubicBezTo>
                  <a:pt x="372586" y="550140"/>
                  <a:pt x="370870" y="528614"/>
                  <a:pt x="373348" y="505181"/>
                </a:cubicBezTo>
                <a:cubicBezTo>
                  <a:pt x="375062" y="488606"/>
                  <a:pt x="375824" y="475080"/>
                  <a:pt x="385920" y="462125"/>
                </a:cubicBezTo>
                <a:cubicBezTo>
                  <a:pt x="387444" y="460031"/>
                  <a:pt x="387826" y="456221"/>
                  <a:pt x="387634" y="453363"/>
                </a:cubicBezTo>
                <a:cubicBezTo>
                  <a:pt x="384396" y="415834"/>
                  <a:pt x="386110" y="378685"/>
                  <a:pt x="388399" y="340773"/>
                </a:cubicBezTo>
                <a:cubicBezTo>
                  <a:pt x="391445" y="292578"/>
                  <a:pt x="382492" y="241900"/>
                  <a:pt x="350487" y="200181"/>
                </a:cubicBezTo>
                <a:cubicBezTo>
                  <a:pt x="345723" y="194084"/>
                  <a:pt x="343629" y="184940"/>
                  <a:pt x="342485" y="176938"/>
                </a:cubicBezTo>
                <a:cubicBezTo>
                  <a:pt x="337533" y="139218"/>
                  <a:pt x="334103" y="101307"/>
                  <a:pt x="328579" y="63586"/>
                </a:cubicBezTo>
                <a:cubicBezTo>
                  <a:pt x="325530" y="43011"/>
                  <a:pt x="322862" y="21485"/>
                  <a:pt x="314480" y="2816"/>
                </a:cubicBezTo>
                <a:close/>
              </a:path>
            </a:pathLst>
          </a:custGeom>
          <a:effectLst>
            <a:outerShdw blurRad="381000" dist="152400" dir="10800000" algn="r" rotWithShape="0">
              <a:prstClr val="black">
                <a:alpha val="10000"/>
              </a:prstClr>
            </a:outerShdw>
          </a:effectLst>
        </p:spPr>
      </p:pic>
      <p:grpSp>
        <p:nvGrpSpPr>
          <p:cNvPr id="10" name="Group 9">
            <a:extLst>
              <a:ext uri="{FF2B5EF4-FFF2-40B4-BE49-F238E27FC236}">
                <a16:creationId xmlns:a16="http://schemas.microsoft.com/office/drawing/2014/main" id="{564DEED3-BC52-4F15-8426-D33275CB01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00" y="-1"/>
            <a:ext cx="874716" cy="6858001"/>
            <a:chOff x="7620000" y="-1"/>
            <a:chExt cx="874716" cy="6858001"/>
          </a:xfrm>
        </p:grpSpPr>
        <p:sp>
          <p:nvSpPr>
            <p:cNvPr id="11" name="Freeform: Shape 10">
              <a:extLst>
                <a:ext uri="{FF2B5EF4-FFF2-40B4-BE49-F238E27FC236}">
                  <a16:creationId xmlns:a16="http://schemas.microsoft.com/office/drawing/2014/main" id="{937D94AD-9CD7-4F7F-B13A-399B378406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Shape 11">
              <a:extLst>
                <a:ext uri="{FF2B5EF4-FFF2-40B4-BE49-F238E27FC236}">
                  <a16:creationId xmlns:a16="http://schemas.microsoft.com/office/drawing/2014/main" id="{DF6D3FDC-6FDD-4615-B246-1FC651E95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329079736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AD630B4-4CCC-7B1D-1803-DAED942D7E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of an electromagnetic radiation">
            <a:extLst>
              <a:ext uri="{FF2B5EF4-FFF2-40B4-BE49-F238E27FC236}">
                <a16:creationId xmlns:a16="http://schemas.microsoft.com/office/drawing/2014/main" id="{1E6422A5-512D-208D-9EBB-EFDED366DFEC}"/>
              </a:ext>
            </a:extLst>
          </p:cNvPr>
          <p:cNvPicPr>
            <a:picLocks noChangeAspect="1"/>
          </p:cNvPicPr>
          <p:nvPr/>
        </p:nvPicPr>
        <p:blipFill>
          <a:blip r:embed="rId2">
            <a:alphaModFix amt="50000"/>
          </a:blip>
          <a:srcRect t="8891" r="-2" b="7081"/>
          <a:stretch/>
        </p:blipFill>
        <p:spPr>
          <a:xfrm>
            <a:off x="20" y="10"/>
            <a:ext cx="12191979" cy="6857990"/>
          </a:xfrm>
          <a:prstGeom prst="rect">
            <a:avLst/>
          </a:prstGeom>
        </p:spPr>
      </p:pic>
      <p:sp>
        <p:nvSpPr>
          <p:cNvPr id="2" name="Title 1">
            <a:extLst>
              <a:ext uri="{FF2B5EF4-FFF2-40B4-BE49-F238E27FC236}">
                <a16:creationId xmlns:a16="http://schemas.microsoft.com/office/drawing/2014/main" id="{D45A9822-753A-1575-A782-0226289A32F0}"/>
              </a:ext>
            </a:extLst>
          </p:cNvPr>
          <p:cNvSpPr>
            <a:spLocks noGrp="1"/>
          </p:cNvSpPr>
          <p:nvPr>
            <p:ph type="title"/>
          </p:nvPr>
        </p:nvSpPr>
        <p:spPr>
          <a:xfrm>
            <a:off x="762000" y="507956"/>
            <a:ext cx="7848600" cy="3833907"/>
          </a:xfrm>
        </p:spPr>
        <p:txBody>
          <a:bodyPr vert="horz" lIns="91440" tIns="45720" rIns="91440" bIns="45720" rtlCol="0" anchor="t">
            <a:normAutofit fontScale="90000"/>
          </a:bodyPr>
          <a:lstStyle/>
          <a:p>
            <a:r>
              <a:rPr lang="en-US" sz="2000" b="1" dirty="0">
                <a:solidFill>
                  <a:srgbClr val="FFFF00"/>
                </a:solidFill>
                <a:latin typeface="Georgia Pro"/>
              </a:rPr>
              <a:t>Linear Regression Model Training</a:t>
            </a:r>
          </a:p>
          <a:p>
            <a:br>
              <a:rPr lang="en-US" sz="1000" dirty="0"/>
            </a:br>
            <a:endParaRPr lang="en-US" sz="2000" dirty="0">
              <a:solidFill>
                <a:srgbClr val="FFFF00"/>
              </a:solidFill>
              <a:latin typeface="Georgia Pro"/>
            </a:endParaRPr>
          </a:p>
          <a:p>
            <a:r>
              <a:rPr lang="en-US" sz="2000" dirty="0">
                <a:solidFill>
                  <a:srgbClr val="FFFF00"/>
                </a:solidFill>
                <a:latin typeface="Georgia Pro"/>
              </a:rPr>
              <a:t>from sklearn.linear_model import LinearRegression
from </a:t>
            </a:r>
            <a:r>
              <a:rPr lang="en-US" sz="2000" dirty="0" err="1">
                <a:solidFill>
                  <a:srgbClr val="FFFF00"/>
                </a:solidFill>
                <a:latin typeface="Georgia Pro"/>
              </a:rPr>
              <a:t>sklearn.model_selection</a:t>
            </a:r>
            <a:r>
              <a:rPr lang="en-US" sz="2000" dirty="0">
                <a:solidFill>
                  <a:srgbClr val="FFFF00"/>
                </a:solidFill>
                <a:latin typeface="Georgia Pro"/>
              </a:rPr>
              <a:t> import </a:t>
            </a:r>
            <a:r>
              <a:rPr lang="en-US" sz="2000" dirty="0" err="1">
                <a:solidFill>
                  <a:srgbClr val="FFFF00"/>
                </a:solidFill>
                <a:latin typeface="Georgia Pro"/>
              </a:rPr>
              <a:t>train_test_split</a:t>
            </a:r>
            <a:r>
              <a:rPr lang="en-US" sz="2000" dirty="0">
                <a:solidFill>
                  <a:srgbClr val="FFFF00"/>
                </a:solidFill>
                <a:latin typeface="Georgia Pro"/>
              </a:rPr>
              <a:t>
X = </a:t>
            </a:r>
            <a:r>
              <a:rPr lang="en-US" sz="2000" dirty="0" err="1">
                <a:solidFill>
                  <a:srgbClr val="FFFF00"/>
                </a:solidFill>
                <a:latin typeface="Georgia Pro"/>
              </a:rPr>
              <a:t>df.drop</a:t>
            </a:r>
            <a:r>
              <a:rPr lang="en-US" sz="2000" dirty="0">
                <a:solidFill>
                  <a:srgbClr val="FFFF00"/>
                </a:solidFill>
                <a:latin typeface="Georgia Pro"/>
              </a:rPr>
              <a:t>('Y', axis=1)
y = </a:t>
            </a:r>
            <a:r>
              <a:rPr lang="en-US" sz="2000" dirty="0" err="1">
                <a:solidFill>
                  <a:srgbClr val="FFFF00"/>
                </a:solidFill>
                <a:latin typeface="Georgia Pro"/>
              </a:rPr>
              <a:t>df</a:t>
            </a:r>
            <a:r>
              <a:rPr lang="en-US" sz="2000" dirty="0">
                <a:solidFill>
                  <a:srgbClr val="FFFF00"/>
                </a:solidFill>
                <a:latin typeface="Georgia Pro"/>
              </a:rPr>
              <a:t>['Y']
</a:t>
            </a:r>
            <a:r>
              <a:rPr lang="en-US" sz="2000" dirty="0" err="1">
                <a:solidFill>
                  <a:srgbClr val="FFFF00"/>
                </a:solidFill>
                <a:latin typeface="Georgia Pro"/>
              </a:rPr>
              <a:t>X_train</a:t>
            </a:r>
            <a:r>
              <a:rPr lang="en-US" sz="2000" dirty="0">
                <a:solidFill>
                  <a:srgbClr val="FFFF00"/>
                </a:solidFill>
                <a:latin typeface="Georgia Pro"/>
              </a:rPr>
              <a:t>, </a:t>
            </a:r>
            <a:r>
              <a:rPr lang="en-US" sz="2000" dirty="0" err="1">
                <a:solidFill>
                  <a:srgbClr val="FFFF00"/>
                </a:solidFill>
                <a:latin typeface="Georgia Pro"/>
              </a:rPr>
              <a:t>X_test</a:t>
            </a:r>
            <a:r>
              <a:rPr lang="en-US" sz="2000" dirty="0">
                <a:solidFill>
                  <a:srgbClr val="FFFF00"/>
                </a:solidFill>
                <a:latin typeface="Georgia Pro"/>
              </a:rPr>
              <a:t>, </a:t>
            </a:r>
            <a:r>
              <a:rPr lang="en-US" sz="2000" dirty="0" err="1">
                <a:solidFill>
                  <a:srgbClr val="FFFF00"/>
                </a:solidFill>
                <a:latin typeface="Georgia Pro"/>
              </a:rPr>
              <a:t>y_train</a:t>
            </a:r>
            <a:r>
              <a:rPr lang="en-US" sz="2000" dirty="0">
                <a:solidFill>
                  <a:srgbClr val="FFFF00"/>
                </a:solidFill>
                <a:latin typeface="Georgia Pro"/>
              </a:rPr>
              <a:t>, </a:t>
            </a:r>
            <a:r>
              <a:rPr lang="en-US" sz="2000" dirty="0" err="1">
                <a:solidFill>
                  <a:srgbClr val="FFFF00"/>
                </a:solidFill>
                <a:latin typeface="Georgia Pro"/>
              </a:rPr>
              <a:t>y_test</a:t>
            </a:r>
            <a:r>
              <a:rPr lang="en-US" sz="2000" dirty="0">
                <a:solidFill>
                  <a:srgbClr val="FFFF00"/>
                </a:solidFill>
                <a:latin typeface="Georgia Pro"/>
              </a:rPr>
              <a:t> = </a:t>
            </a:r>
            <a:r>
              <a:rPr lang="en-US" sz="2000" dirty="0" err="1">
                <a:solidFill>
                  <a:srgbClr val="FFFF00"/>
                </a:solidFill>
                <a:latin typeface="Georgia Pro"/>
              </a:rPr>
              <a:t>train_test_split</a:t>
            </a:r>
            <a:r>
              <a:rPr lang="en-US" sz="2000" dirty="0">
                <a:solidFill>
                  <a:srgbClr val="FFFF00"/>
                </a:solidFill>
                <a:latin typeface="Georgia Pro"/>
              </a:rPr>
              <a:t>(X, y, </a:t>
            </a:r>
            <a:r>
              <a:rPr lang="en-US" sz="2000" dirty="0" err="1">
                <a:solidFill>
                  <a:srgbClr val="FFFF00"/>
                </a:solidFill>
                <a:latin typeface="Georgia Pro"/>
              </a:rPr>
              <a:t>test_size</a:t>
            </a:r>
            <a:r>
              <a:rPr lang="en-US" sz="2000" dirty="0">
                <a:solidFill>
                  <a:srgbClr val="FFFF00"/>
                </a:solidFill>
                <a:latin typeface="Georgia Pro"/>
              </a:rPr>
              <a:t>=0.2, </a:t>
            </a:r>
            <a:r>
              <a:rPr lang="en-US" sz="2000" dirty="0" err="1">
                <a:solidFill>
                  <a:srgbClr val="FFFF00"/>
                </a:solidFill>
                <a:latin typeface="Georgia Pro"/>
              </a:rPr>
              <a:t>random_state</a:t>
            </a:r>
            <a:r>
              <a:rPr lang="en-US" sz="2000" dirty="0">
                <a:solidFill>
                  <a:srgbClr val="FFFF00"/>
                </a:solidFill>
                <a:latin typeface="Georgia Pro"/>
              </a:rPr>
              <a:t>=42)
</a:t>
            </a:r>
          </a:p>
          <a:p>
            <a:pPr marL="285750" indent="-285750"/>
            <a:r>
              <a:rPr lang="en-US" sz="2000" b="1" dirty="0">
                <a:solidFill>
                  <a:srgbClr val="FFFF00"/>
                </a:solidFill>
                <a:latin typeface="Georgia Pro"/>
              </a:rPr>
              <a:t>from </a:t>
            </a:r>
            <a:r>
              <a:rPr lang="en-US" sz="2000" b="1" err="1">
                <a:solidFill>
                  <a:srgbClr val="FFFF00"/>
                </a:solidFill>
                <a:latin typeface="Georgia Pro"/>
              </a:rPr>
              <a:t>sklearn.linear_model</a:t>
            </a:r>
            <a:r>
              <a:rPr lang="en-US" sz="2000" b="1" dirty="0">
                <a:solidFill>
                  <a:srgbClr val="FFFF00"/>
                </a:solidFill>
                <a:latin typeface="Georgia Pro"/>
              </a:rPr>
              <a:t> import </a:t>
            </a:r>
            <a:r>
              <a:rPr lang="en-US" sz="2000" b="1" err="1">
                <a:solidFill>
                  <a:srgbClr val="FFFF00"/>
                </a:solidFill>
                <a:latin typeface="Georgia Pro"/>
              </a:rPr>
              <a:t>LinearRegression</a:t>
            </a:r>
            <a:r>
              <a:rPr lang="en-US" sz="2000" dirty="0">
                <a:solidFill>
                  <a:srgbClr val="FFFF00"/>
                </a:solidFill>
                <a:latin typeface="Georgia Pro"/>
              </a:rPr>
              <a:t>: Imports the </a:t>
            </a:r>
            <a:r>
              <a:rPr lang="en-US" sz="2000" err="1">
                <a:solidFill>
                  <a:srgbClr val="FFFF00"/>
                </a:solidFill>
                <a:latin typeface="Georgia Pro"/>
              </a:rPr>
              <a:t>LinearRegression</a:t>
            </a:r>
            <a:r>
              <a:rPr lang="en-US" sz="2000" dirty="0">
                <a:solidFill>
                  <a:srgbClr val="FFFF00"/>
                </a:solidFill>
                <a:latin typeface="Georgia Pro"/>
              </a:rPr>
              <a:t> class from Scikit-learn, used to create linear regression models.</a:t>
            </a:r>
          </a:p>
          <a:p>
            <a:pPr marL="285750" indent="-285750"/>
            <a:r>
              <a:rPr lang="en-US" sz="2000" b="1" dirty="0">
                <a:solidFill>
                  <a:srgbClr val="FFFF00"/>
                </a:solidFill>
                <a:latin typeface="Georgia Pro"/>
              </a:rPr>
              <a:t>from </a:t>
            </a:r>
            <a:r>
              <a:rPr lang="en-US" sz="2000" b="1" err="1">
                <a:solidFill>
                  <a:srgbClr val="FFFF00"/>
                </a:solidFill>
                <a:latin typeface="Georgia Pro"/>
              </a:rPr>
              <a:t>sklearn.model_selection</a:t>
            </a:r>
            <a:r>
              <a:rPr lang="en-US" sz="2000" b="1" dirty="0">
                <a:solidFill>
                  <a:srgbClr val="FFFF00"/>
                </a:solidFill>
                <a:latin typeface="Georgia Pro"/>
              </a:rPr>
              <a:t> import </a:t>
            </a:r>
            <a:r>
              <a:rPr lang="en-US" sz="2000" b="1" err="1">
                <a:solidFill>
                  <a:srgbClr val="FFFF00"/>
                </a:solidFill>
                <a:latin typeface="Georgia Pro"/>
              </a:rPr>
              <a:t>train_test_split</a:t>
            </a:r>
            <a:r>
              <a:rPr lang="en-US" sz="2000" dirty="0">
                <a:solidFill>
                  <a:srgbClr val="FFFF00"/>
                </a:solidFill>
                <a:latin typeface="Georgia Pro"/>
              </a:rPr>
              <a:t>: Imports the function to split the dataset into training and testing sets.</a:t>
            </a:r>
          </a:p>
          <a:p>
            <a:pPr marL="285750" indent="-285750"/>
            <a:r>
              <a:rPr lang="en-US" sz="2000" b="1" dirty="0">
                <a:solidFill>
                  <a:srgbClr val="FFFF00"/>
                </a:solidFill>
                <a:latin typeface="Georgia Pro"/>
              </a:rPr>
              <a:t>X = </a:t>
            </a:r>
            <a:r>
              <a:rPr lang="en-US" sz="2000" b="1" err="1">
                <a:solidFill>
                  <a:srgbClr val="FFFF00"/>
                </a:solidFill>
                <a:latin typeface="Georgia Pro"/>
              </a:rPr>
              <a:t>df.drop</a:t>
            </a:r>
            <a:r>
              <a:rPr lang="en-US" sz="2000" b="1" dirty="0">
                <a:solidFill>
                  <a:srgbClr val="FFFF00"/>
                </a:solidFill>
                <a:latin typeface="Georgia Pro"/>
              </a:rPr>
              <a:t>('Y', axis=1)</a:t>
            </a:r>
            <a:r>
              <a:rPr lang="en-US" sz="2000" dirty="0">
                <a:solidFill>
                  <a:srgbClr val="FFFF00"/>
                </a:solidFill>
                <a:latin typeface="Georgia Pro"/>
              </a:rPr>
              <a:t>: Creates a new </a:t>
            </a:r>
            <a:r>
              <a:rPr lang="en-US" sz="2000" err="1">
                <a:solidFill>
                  <a:srgbClr val="FFFF00"/>
                </a:solidFill>
                <a:latin typeface="Georgia Pro"/>
              </a:rPr>
              <a:t>DataFrame</a:t>
            </a:r>
            <a:r>
              <a:rPr lang="en-US" sz="2000" dirty="0">
                <a:solidFill>
                  <a:srgbClr val="FFFF00"/>
                </a:solidFill>
                <a:latin typeface="Georgia Pro"/>
              </a:rPr>
              <a:t> X that contains all columns except the target column 'Y'.</a:t>
            </a:r>
          </a:p>
          <a:p>
            <a:pPr marL="285750" indent="-285750"/>
            <a:r>
              <a:rPr lang="en-US" sz="2000" b="1" dirty="0">
                <a:solidFill>
                  <a:srgbClr val="FFFF00"/>
                </a:solidFill>
                <a:latin typeface="Georgia Pro"/>
              </a:rPr>
              <a:t>y = </a:t>
            </a:r>
            <a:r>
              <a:rPr lang="en-US" sz="2000" b="1" dirty="0" err="1">
                <a:solidFill>
                  <a:srgbClr val="FFFF00"/>
                </a:solidFill>
                <a:latin typeface="Georgia Pro"/>
              </a:rPr>
              <a:t>df</a:t>
            </a:r>
            <a:r>
              <a:rPr lang="en-US" sz="2000" b="1" dirty="0">
                <a:solidFill>
                  <a:srgbClr val="FFFF00"/>
                </a:solidFill>
                <a:latin typeface="Georgia Pro"/>
              </a:rPr>
              <a:t>['Y']</a:t>
            </a:r>
            <a:r>
              <a:rPr lang="en-US" sz="2000" dirty="0">
                <a:solidFill>
                  <a:srgbClr val="FFFF00"/>
                </a:solidFill>
                <a:latin typeface="Georgia Pro"/>
              </a:rPr>
              <a:t>: Assigns the target variable 'Y' to y.</a:t>
            </a:r>
          </a:p>
          <a:p>
            <a:pPr marL="285750" indent="-285750"/>
            <a:r>
              <a:rPr lang="en-US" sz="2000" b="1" err="1">
                <a:solidFill>
                  <a:srgbClr val="FFFF00"/>
                </a:solidFill>
                <a:latin typeface="Georgia Pro"/>
              </a:rPr>
              <a:t>X_train</a:t>
            </a:r>
            <a:r>
              <a:rPr lang="en-US" sz="2000" b="1" dirty="0">
                <a:solidFill>
                  <a:srgbClr val="FFFF00"/>
                </a:solidFill>
                <a:latin typeface="Georgia Pro"/>
              </a:rPr>
              <a:t>, </a:t>
            </a:r>
            <a:r>
              <a:rPr lang="en-US" sz="2000" b="1" err="1">
                <a:solidFill>
                  <a:srgbClr val="FFFF00"/>
                </a:solidFill>
                <a:latin typeface="Georgia Pro"/>
              </a:rPr>
              <a:t>X_test</a:t>
            </a:r>
            <a:r>
              <a:rPr lang="en-US" sz="2000" b="1" dirty="0">
                <a:solidFill>
                  <a:srgbClr val="FFFF00"/>
                </a:solidFill>
                <a:latin typeface="Georgia Pro"/>
              </a:rPr>
              <a:t>, </a:t>
            </a:r>
            <a:r>
              <a:rPr lang="en-US" sz="2000" b="1" err="1">
                <a:solidFill>
                  <a:srgbClr val="FFFF00"/>
                </a:solidFill>
                <a:latin typeface="Georgia Pro"/>
              </a:rPr>
              <a:t>y_train</a:t>
            </a:r>
            <a:r>
              <a:rPr lang="en-US" sz="2000" b="1" dirty="0">
                <a:solidFill>
                  <a:srgbClr val="FFFF00"/>
                </a:solidFill>
                <a:latin typeface="Georgia Pro"/>
              </a:rPr>
              <a:t>, </a:t>
            </a:r>
            <a:r>
              <a:rPr lang="en-US" sz="2000" b="1" err="1">
                <a:solidFill>
                  <a:srgbClr val="FFFF00"/>
                </a:solidFill>
                <a:latin typeface="Georgia Pro"/>
              </a:rPr>
              <a:t>y_test</a:t>
            </a:r>
            <a:r>
              <a:rPr lang="en-US" sz="2000" b="1" dirty="0">
                <a:solidFill>
                  <a:srgbClr val="FFFF00"/>
                </a:solidFill>
                <a:latin typeface="Georgia Pro"/>
              </a:rPr>
              <a:t> = </a:t>
            </a:r>
            <a:r>
              <a:rPr lang="en-US" sz="2000" b="1" err="1">
                <a:solidFill>
                  <a:srgbClr val="FFFF00"/>
                </a:solidFill>
                <a:latin typeface="Georgia Pro"/>
              </a:rPr>
              <a:t>train_test_split</a:t>
            </a:r>
            <a:r>
              <a:rPr lang="en-US" sz="2000" b="1" dirty="0">
                <a:solidFill>
                  <a:srgbClr val="FFFF00"/>
                </a:solidFill>
                <a:latin typeface="Georgia Pro"/>
              </a:rPr>
              <a:t>(X, y, </a:t>
            </a:r>
            <a:r>
              <a:rPr lang="en-US" sz="2000" b="1" err="1">
                <a:solidFill>
                  <a:srgbClr val="FFFF00"/>
                </a:solidFill>
                <a:latin typeface="Georgia Pro"/>
              </a:rPr>
              <a:t>test_size</a:t>
            </a:r>
            <a:r>
              <a:rPr lang="en-US" sz="2000" b="1" dirty="0">
                <a:solidFill>
                  <a:srgbClr val="FFFF00"/>
                </a:solidFill>
                <a:latin typeface="Georgia Pro"/>
              </a:rPr>
              <a:t>=0.2, </a:t>
            </a:r>
            <a:r>
              <a:rPr lang="en-US" sz="2000" b="1" err="1">
                <a:solidFill>
                  <a:srgbClr val="FFFF00"/>
                </a:solidFill>
                <a:latin typeface="Georgia Pro"/>
              </a:rPr>
              <a:t>random_state</a:t>
            </a:r>
            <a:r>
              <a:rPr lang="en-US" sz="2000" b="1" dirty="0">
                <a:solidFill>
                  <a:srgbClr val="FFFF00"/>
                </a:solidFill>
                <a:latin typeface="Georgia Pro"/>
              </a:rPr>
              <a:t>=42)</a:t>
            </a:r>
            <a:r>
              <a:rPr lang="en-US" sz="2000" dirty="0">
                <a:solidFill>
                  <a:srgbClr val="FFFF00"/>
                </a:solidFill>
                <a:latin typeface="Georgia Pro"/>
              </a:rPr>
              <a:t>: Splits the dataset into training and testing sets, with 20% of the data reserved for testing. </a:t>
            </a:r>
            <a:r>
              <a:rPr lang="en-US" sz="2000" err="1">
                <a:solidFill>
                  <a:srgbClr val="FFFF00"/>
                </a:solidFill>
                <a:latin typeface="Georgia Pro"/>
              </a:rPr>
              <a:t>random_state</a:t>
            </a:r>
            <a:r>
              <a:rPr lang="en-US" sz="2000" dirty="0">
                <a:solidFill>
                  <a:srgbClr val="FFFF00"/>
                </a:solidFill>
                <a:latin typeface="Georgia Pro"/>
              </a:rPr>
              <a:t>=42 ensures reproducibility.</a:t>
            </a:r>
          </a:p>
          <a:p>
            <a:endParaRPr lang="en-US" sz="2000" dirty="0">
              <a:solidFill>
                <a:srgbClr val="FFFF00"/>
              </a:solidFill>
              <a:latin typeface="Georgia Pro"/>
            </a:endParaRPr>
          </a:p>
          <a:p>
            <a:endParaRPr lang="en-US" sz="2000" dirty="0">
              <a:solidFill>
                <a:srgbClr val="FFFF00"/>
              </a:solidFill>
              <a:latin typeface="Georgia Pro"/>
            </a:endParaRPr>
          </a:p>
        </p:txBody>
      </p:sp>
      <p:cxnSp>
        <p:nvCxnSpPr>
          <p:cNvPr id="10" name="Straight Connector 9">
            <a:extLst>
              <a:ext uri="{FF2B5EF4-FFF2-40B4-BE49-F238E27FC236}">
                <a16:creationId xmlns:a16="http://schemas.microsoft.com/office/drawing/2014/main" id="{49264613-F0F7-08CE-0ADF-98407A64DAE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994418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5A0D4D0-DC11-4CAA-AA17-A6B0C2B4F7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C050D0-5911-B3D8-D2B3-2E18B3E748E2}"/>
              </a:ext>
            </a:extLst>
          </p:cNvPr>
          <p:cNvSpPr>
            <a:spLocks noGrp="1"/>
          </p:cNvSpPr>
          <p:nvPr>
            <p:ph type="title"/>
          </p:nvPr>
        </p:nvSpPr>
        <p:spPr>
          <a:xfrm>
            <a:off x="838199" y="4210"/>
            <a:ext cx="6143625" cy="6734624"/>
          </a:xfrm>
        </p:spPr>
        <p:txBody>
          <a:bodyPr vert="horz" lIns="91440" tIns="45720" rIns="91440" bIns="45720" rtlCol="0" anchor="b">
            <a:normAutofit fontScale="90000"/>
          </a:bodyPr>
          <a:lstStyle/>
          <a:p>
            <a:r>
              <a:rPr lang="en-US" sz="2400" dirty="0">
                <a:solidFill>
                  <a:schemeClr val="bg1"/>
                </a:solidFill>
                <a:latin typeface="Georgia Pro"/>
              </a:rPr>
              <a:t>Fit the Model and Feature Importance</a:t>
            </a:r>
          </a:p>
          <a:p>
            <a:endParaRPr lang="en-US" sz="1800">
              <a:solidFill>
                <a:schemeClr val="bg1"/>
              </a:solidFill>
            </a:endParaRPr>
          </a:p>
          <a:p>
            <a:r>
              <a:rPr lang="en-US" sz="1800" dirty="0">
                <a:solidFill>
                  <a:schemeClr val="bg1"/>
                </a:solidFill>
                <a:latin typeface="Georgia Pro"/>
              </a:rPr>
              <a:t>model = LinearRegression()
</a:t>
            </a:r>
            <a:r>
              <a:rPr lang="en-US" sz="1800" dirty="0" err="1">
                <a:solidFill>
                  <a:schemeClr val="bg1"/>
                </a:solidFill>
                <a:latin typeface="Georgia Pro"/>
              </a:rPr>
              <a:t>model.fit</a:t>
            </a:r>
            <a:r>
              <a:rPr lang="en-US" sz="1800" dirty="0">
                <a:solidFill>
                  <a:schemeClr val="bg1"/>
                </a:solidFill>
                <a:latin typeface="Georgia Pro"/>
              </a:rPr>
              <a:t>(</a:t>
            </a:r>
            <a:r>
              <a:rPr lang="en-US" sz="1800" dirty="0" err="1">
                <a:solidFill>
                  <a:schemeClr val="bg1"/>
                </a:solidFill>
                <a:latin typeface="Georgia Pro"/>
              </a:rPr>
              <a:t>X_train</a:t>
            </a:r>
            <a:r>
              <a:rPr lang="en-US" sz="1800" dirty="0">
                <a:solidFill>
                  <a:schemeClr val="bg1"/>
                </a:solidFill>
                <a:latin typeface="Georgia Pro"/>
              </a:rPr>
              <a:t>, </a:t>
            </a:r>
            <a:r>
              <a:rPr lang="en-US" sz="1800" dirty="0" err="1">
                <a:solidFill>
                  <a:schemeClr val="bg1"/>
                </a:solidFill>
                <a:latin typeface="Georgia Pro"/>
              </a:rPr>
              <a:t>y_train</a:t>
            </a:r>
            <a:r>
              <a:rPr lang="en-US" sz="1800" dirty="0">
                <a:solidFill>
                  <a:schemeClr val="bg1"/>
                </a:solidFill>
                <a:latin typeface="Georgia Pro"/>
              </a:rPr>
              <a:t>)
importance = </a:t>
            </a:r>
            <a:r>
              <a:rPr lang="en-US" sz="1800" dirty="0" err="1">
                <a:solidFill>
                  <a:schemeClr val="bg1"/>
                </a:solidFill>
                <a:latin typeface="Georgia Pro"/>
              </a:rPr>
              <a:t>pd.DataFrame</a:t>
            </a:r>
            <a:r>
              <a:rPr lang="en-US" sz="1800" dirty="0">
                <a:solidFill>
                  <a:schemeClr val="bg1"/>
                </a:solidFill>
                <a:latin typeface="Georgia Pro"/>
              </a:rPr>
              <a:t>(</a:t>
            </a:r>
            <a:r>
              <a:rPr lang="en-US" sz="1800" dirty="0" err="1">
                <a:solidFill>
                  <a:schemeClr val="bg1"/>
                </a:solidFill>
                <a:latin typeface="Georgia Pro"/>
              </a:rPr>
              <a:t>model.coef</a:t>
            </a:r>
            <a:r>
              <a:rPr lang="en-US" sz="1800" dirty="0">
                <a:solidFill>
                  <a:schemeClr val="bg1"/>
                </a:solidFill>
                <a:latin typeface="Georgia Pro"/>
              </a:rPr>
              <a:t>_, index=</a:t>
            </a:r>
            <a:r>
              <a:rPr lang="en-US" sz="1800" dirty="0" err="1">
                <a:solidFill>
                  <a:schemeClr val="bg1"/>
                </a:solidFill>
                <a:latin typeface="Georgia Pro"/>
              </a:rPr>
              <a:t>X.columns</a:t>
            </a:r>
            <a:r>
              <a:rPr lang="en-US" sz="1800" dirty="0">
                <a:solidFill>
                  <a:schemeClr val="bg1"/>
                </a:solidFill>
                <a:latin typeface="Georgia Pro"/>
              </a:rPr>
              <a:t>, columns=["Coefficient"])
importance = </a:t>
            </a:r>
            <a:r>
              <a:rPr lang="en-US" sz="1800" dirty="0" err="1">
                <a:solidFill>
                  <a:schemeClr val="bg1"/>
                </a:solidFill>
                <a:latin typeface="Georgia Pro"/>
              </a:rPr>
              <a:t>importance.sort_values</a:t>
            </a:r>
            <a:r>
              <a:rPr lang="en-US" sz="1800" dirty="0">
                <a:solidFill>
                  <a:schemeClr val="bg1"/>
                </a:solidFill>
                <a:latin typeface="Georgia Pro"/>
              </a:rPr>
              <a:t>(by="Coefficient", ascending=False)
print("Feature Importance:")
print(importance)
</a:t>
            </a:r>
          </a:p>
          <a:p>
            <a:pPr marL="285750" indent="-285750"/>
            <a:r>
              <a:rPr lang="en-US" sz="1800" b="1" dirty="0">
                <a:solidFill>
                  <a:schemeClr val="bg1"/>
                </a:solidFill>
                <a:latin typeface="Georgia Pro"/>
              </a:rPr>
              <a:t>model = </a:t>
            </a:r>
            <a:r>
              <a:rPr lang="en-US" sz="1800" b="1" dirty="0" err="1">
                <a:solidFill>
                  <a:schemeClr val="bg1"/>
                </a:solidFill>
                <a:latin typeface="Georgia Pro"/>
              </a:rPr>
              <a:t>LinearRegression</a:t>
            </a:r>
            <a:r>
              <a:rPr lang="en-US" sz="1800" b="1" dirty="0">
                <a:solidFill>
                  <a:schemeClr val="bg1"/>
                </a:solidFill>
                <a:latin typeface="Georgia Pro"/>
              </a:rPr>
              <a:t>()</a:t>
            </a:r>
            <a:r>
              <a:rPr lang="en-US" sz="1800" dirty="0">
                <a:solidFill>
                  <a:schemeClr val="bg1"/>
                </a:solidFill>
                <a:latin typeface="Georgia Pro"/>
              </a:rPr>
              <a:t>: Creates an instance of the linear regression model.</a:t>
            </a:r>
          </a:p>
          <a:p>
            <a:pPr marL="285750" indent="-285750"/>
            <a:r>
              <a:rPr lang="en-US" sz="1800" b="1" dirty="0" err="1">
                <a:solidFill>
                  <a:schemeClr val="bg1"/>
                </a:solidFill>
                <a:latin typeface="Georgia Pro"/>
              </a:rPr>
              <a:t>model.fit</a:t>
            </a:r>
            <a:r>
              <a:rPr lang="en-US" sz="1800" b="1" dirty="0">
                <a:solidFill>
                  <a:schemeClr val="bg1"/>
                </a:solidFill>
                <a:latin typeface="Georgia Pro"/>
              </a:rPr>
              <a:t>(</a:t>
            </a:r>
            <a:r>
              <a:rPr lang="en-US" sz="1800" b="1" dirty="0" err="1">
                <a:solidFill>
                  <a:schemeClr val="bg1"/>
                </a:solidFill>
                <a:latin typeface="Georgia Pro"/>
              </a:rPr>
              <a:t>X_train</a:t>
            </a:r>
            <a:r>
              <a:rPr lang="en-US" sz="1800" b="1" dirty="0">
                <a:solidFill>
                  <a:schemeClr val="bg1"/>
                </a:solidFill>
                <a:latin typeface="Georgia Pro"/>
              </a:rPr>
              <a:t>, </a:t>
            </a:r>
            <a:r>
              <a:rPr lang="en-US" sz="1800" b="1" dirty="0" err="1">
                <a:solidFill>
                  <a:schemeClr val="bg1"/>
                </a:solidFill>
                <a:latin typeface="Georgia Pro"/>
              </a:rPr>
              <a:t>y_train</a:t>
            </a:r>
            <a:r>
              <a:rPr lang="en-US" sz="1800" b="1" dirty="0">
                <a:solidFill>
                  <a:schemeClr val="bg1"/>
                </a:solidFill>
                <a:latin typeface="Georgia Pro"/>
              </a:rPr>
              <a:t>)</a:t>
            </a:r>
            <a:r>
              <a:rPr lang="en-US" sz="1800" dirty="0">
                <a:solidFill>
                  <a:schemeClr val="bg1"/>
                </a:solidFill>
                <a:latin typeface="Georgia Pro"/>
              </a:rPr>
              <a:t>: Fits the model to the training data.</a:t>
            </a:r>
          </a:p>
          <a:p>
            <a:pPr marL="285750" indent="-285750"/>
            <a:r>
              <a:rPr lang="en-US" sz="1800" b="1" dirty="0">
                <a:solidFill>
                  <a:schemeClr val="bg1"/>
                </a:solidFill>
                <a:latin typeface="Georgia Pro"/>
              </a:rPr>
              <a:t>importance = </a:t>
            </a:r>
            <a:r>
              <a:rPr lang="en-US" sz="1800" b="1" dirty="0" err="1">
                <a:solidFill>
                  <a:schemeClr val="bg1"/>
                </a:solidFill>
                <a:latin typeface="Georgia Pro"/>
              </a:rPr>
              <a:t>pd.DataFrame</a:t>
            </a:r>
            <a:r>
              <a:rPr lang="en-US" sz="1800" b="1" dirty="0">
                <a:solidFill>
                  <a:schemeClr val="bg1"/>
                </a:solidFill>
                <a:latin typeface="Georgia Pro"/>
              </a:rPr>
              <a:t>(</a:t>
            </a:r>
            <a:r>
              <a:rPr lang="en-US" sz="1800" b="1" dirty="0" err="1">
                <a:solidFill>
                  <a:schemeClr val="bg1"/>
                </a:solidFill>
                <a:latin typeface="Georgia Pro"/>
              </a:rPr>
              <a:t>model.coef</a:t>
            </a:r>
            <a:r>
              <a:rPr lang="en-US" sz="1800" b="1" dirty="0">
                <a:solidFill>
                  <a:schemeClr val="bg1"/>
                </a:solidFill>
                <a:latin typeface="Georgia Pro"/>
              </a:rPr>
              <a:t>_, index=</a:t>
            </a:r>
            <a:r>
              <a:rPr lang="en-US" sz="1800" b="1" dirty="0" err="1">
                <a:solidFill>
                  <a:schemeClr val="bg1"/>
                </a:solidFill>
                <a:latin typeface="Georgia Pro"/>
              </a:rPr>
              <a:t>X.columns</a:t>
            </a:r>
            <a:r>
              <a:rPr lang="en-US" sz="1800" b="1" dirty="0">
                <a:solidFill>
                  <a:schemeClr val="bg1"/>
                </a:solidFill>
                <a:latin typeface="Georgia Pro"/>
              </a:rPr>
              <a:t>, columns=["Coefficient"])</a:t>
            </a:r>
            <a:r>
              <a:rPr lang="en-US" sz="1800" dirty="0">
                <a:solidFill>
                  <a:schemeClr val="bg1"/>
                </a:solidFill>
                <a:latin typeface="Georgia Pro"/>
              </a:rPr>
              <a:t>: Creates a </a:t>
            </a:r>
            <a:r>
              <a:rPr lang="en-US" sz="1800" dirty="0" err="1">
                <a:solidFill>
                  <a:schemeClr val="bg1"/>
                </a:solidFill>
                <a:latin typeface="Georgia Pro"/>
              </a:rPr>
              <a:t>DataFrame</a:t>
            </a:r>
            <a:r>
              <a:rPr lang="en-US" sz="1800" dirty="0">
                <a:solidFill>
                  <a:schemeClr val="bg1"/>
                </a:solidFill>
                <a:latin typeface="Georgia Pro"/>
              </a:rPr>
              <a:t> containing the coefficients of the fitted model, which indicate the importance of each feature.</a:t>
            </a:r>
          </a:p>
          <a:p>
            <a:pPr marL="285750" indent="-285750"/>
            <a:r>
              <a:rPr lang="en-US" sz="1800" b="1" dirty="0">
                <a:solidFill>
                  <a:schemeClr val="bg1"/>
                </a:solidFill>
                <a:latin typeface="Georgia Pro"/>
              </a:rPr>
              <a:t>importance = </a:t>
            </a:r>
            <a:r>
              <a:rPr lang="en-US" sz="1800" b="1" dirty="0" err="1">
                <a:solidFill>
                  <a:schemeClr val="bg1"/>
                </a:solidFill>
                <a:latin typeface="Georgia Pro"/>
              </a:rPr>
              <a:t>importance.sort_values</a:t>
            </a:r>
            <a:r>
              <a:rPr lang="en-US" sz="1800" b="1" dirty="0">
                <a:solidFill>
                  <a:schemeClr val="bg1"/>
                </a:solidFill>
                <a:latin typeface="Georgia Pro"/>
              </a:rPr>
              <a:t>(by="Coefficient", ascending=False)</a:t>
            </a:r>
            <a:r>
              <a:rPr lang="en-US" sz="1800" dirty="0">
                <a:solidFill>
                  <a:schemeClr val="bg1"/>
                </a:solidFill>
                <a:latin typeface="Georgia Pro"/>
              </a:rPr>
              <a:t>: Sorts the feature importance </a:t>
            </a:r>
            <a:r>
              <a:rPr lang="en-US" sz="1800" dirty="0" err="1">
                <a:solidFill>
                  <a:schemeClr val="bg1"/>
                </a:solidFill>
                <a:latin typeface="Georgia Pro"/>
              </a:rPr>
              <a:t>DataFrame</a:t>
            </a:r>
            <a:r>
              <a:rPr lang="en-US" sz="1800" dirty="0">
                <a:solidFill>
                  <a:schemeClr val="bg1"/>
                </a:solidFill>
                <a:latin typeface="Georgia Pro"/>
              </a:rPr>
              <a:t> in descending order based on the coefficients.</a:t>
            </a:r>
          </a:p>
          <a:p>
            <a:pPr marL="285750" indent="-285750"/>
            <a:r>
              <a:rPr lang="en-US" sz="1800" b="1" dirty="0">
                <a:solidFill>
                  <a:schemeClr val="bg1"/>
                </a:solidFill>
                <a:latin typeface="Georgia Pro"/>
              </a:rPr>
              <a:t>print("Feature Importance:")</a:t>
            </a:r>
            <a:r>
              <a:rPr lang="en-US" sz="1800" dirty="0">
                <a:solidFill>
                  <a:schemeClr val="bg1"/>
                </a:solidFill>
                <a:latin typeface="Georgia Pro"/>
              </a:rPr>
              <a:t>: Prints the header for feature importance.</a:t>
            </a:r>
          </a:p>
          <a:p>
            <a:pPr marL="285750" indent="-285750"/>
            <a:r>
              <a:rPr lang="en-US" sz="1800" b="1" dirty="0">
                <a:solidFill>
                  <a:schemeClr val="bg1"/>
                </a:solidFill>
                <a:latin typeface="Georgia Pro"/>
              </a:rPr>
              <a:t>print(importance)</a:t>
            </a:r>
            <a:r>
              <a:rPr lang="en-US" sz="1800" dirty="0">
                <a:solidFill>
                  <a:schemeClr val="bg1"/>
                </a:solidFill>
                <a:latin typeface="Georgia Pro"/>
              </a:rPr>
              <a:t>: Displays the sorted feature importance </a:t>
            </a:r>
            <a:r>
              <a:rPr lang="en-US" sz="1800" dirty="0" err="1">
                <a:solidFill>
                  <a:schemeClr val="bg1"/>
                </a:solidFill>
                <a:latin typeface="Georgia Pro"/>
              </a:rPr>
              <a:t>DataFrame</a:t>
            </a:r>
            <a:r>
              <a:rPr lang="en-US" sz="1800" dirty="0">
                <a:solidFill>
                  <a:schemeClr val="bg1"/>
                </a:solidFill>
                <a:latin typeface="Georgia Pro"/>
              </a:rPr>
              <a:t>.</a:t>
            </a:r>
          </a:p>
          <a:p>
            <a:endParaRPr lang="en-US" sz="1800" dirty="0">
              <a:solidFill>
                <a:schemeClr val="bg1"/>
              </a:solidFill>
              <a:latin typeface="Georgia Pro"/>
            </a:endParaRPr>
          </a:p>
        </p:txBody>
      </p:sp>
      <p:grpSp>
        <p:nvGrpSpPr>
          <p:cNvPr id="22" name="Group 21">
            <a:extLst>
              <a:ext uri="{FF2B5EF4-FFF2-40B4-BE49-F238E27FC236}">
                <a16:creationId xmlns:a16="http://schemas.microsoft.com/office/drawing/2014/main" id="{564DEED3-BC52-4F15-8426-D33275CB01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20000" y="-1"/>
            <a:ext cx="874716" cy="6858001"/>
            <a:chOff x="7620000" y="-1"/>
            <a:chExt cx="874716" cy="6858001"/>
          </a:xfrm>
        </p:grpSpPr>
        <p:sp>
          <p:nvSpPr>
            <p:cNvPr id="11" name="Freeform: Shape 10">
              <a:extLst>
                <a:ext uri="{FF2B5EF4-FFF2-40B4-BE49-F238E27FC236}">
                  <a16:creationId xmlns:a16="http://schemas.microsoft.com/office/drawing/2014/main" id="{937D94AD-9CD7-4F7F-B13A-399B378406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Freeform: Shape 22">
              <a:extLst>
                <a:ext uri="{FF2B5EF4-FFF2-40B4-BE49-F238E27FC236}">
                  <a16:creationId xmlns:a16="http://schemas.microsoft.com/office/drawing/2014/main" id="{DF6D3FDC-6FDD-4615-B246-1FC651E95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5" name="TextBox 4">
            <a:extLst>
              <a:ext uri="{FF2B5EF4-FFF2-40B4-BE49-F238E27FC236}">
                <a16:creationId xmlns:a16="http://schemas.microsoft.com/office/drawing/2014/main" id="{61577D96-53FB-E652-2718-1F4668CC4351}"/>
              </a:ext>
            </a:extLst>
          </p:cNvPr>
          <p:cNvSpPr txBox="1"/>
          <p:nvPr/>
        </p:nvSpPr>
        <p:spPr>
          <a:xfrm>
            <a:off x="7658583" y="6504057"/>
            <a:ext cx="4826138" cy="328543"/>
          </a:xfrm>
          <a:prstGeom prst="rect">
            <a:avLst/>
          </a:prstGeom>
        </p:spPr>
        <p:txBody>
          <a:bodyPr>
            <a:normAutofit fontScale="85000" lnSpcReduction="10000"/>
          </a:bodyPr>
          <a:lstStyle/>
          <a:p>
            <a:r>
              <a:rPr lang="en-US"/>
              <a:t>ThePhoto by PhotoAuthor is licensed under CCYYSA.</a:t>
            </a:r>
          </a:p>
        </p:txBody>
      </p:sp>
    </p:spTree>
    <p:extLst>
      <p:ext uri="{BB962C8B-B14F-4D97-AF65-F5344CB8AC3E}">
        <p14:creationId xmlns:p14="http://schemas.microsoft.com/office/powerpoint/2010/main" val="10498569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utoradiogram on white paper">
            <a:extLst>
              <a:ext uri="{FF2B5EF4-FFF2-40B4-BE49-F238E27FC236}">
                <a16:creationId xmlns:a16="http://schemas.microsoft.com/office/drawing/2014/main" id="{94285231-52DF-A6DC-4936-1A9E805AC85C}"/>
              </a:ext>
            </a:extLst>
          </p:cNvPr>
          <p:cNvPicPr>
            <a:picLocks noChangeAspect="1"/>
          </p:cNvPicPr>
          <p:nvPr/>
        </p:nvPicPr>
        <p:blipFill>
          <a:blip r:embed="rId2"/>
          <a:srcRect r="13818" b="9091"/>
          <a:stretch/>
        </p:blipFill>
        <p:spPr>
          <a:xfrm>
            <a:off x="4451140" y="10"/>
            <a:ext cx="7740860" cy="6857990"/>
          </a:xfrm>
          <a:prstGeom prst="rect">
            <a:avLst/>
          </a:prstGeom>
        </p:spPr>
      </p:pic>
      <p:sp>
        <p:nvSpPr>
          <p:cNvPr id="24" name="Rectangle 2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75ED635-D575-04B2-17C3-F9BA0BE4A8ED}"/>
              </a:ext>
            </a:extLst>
          </p:cNvPr>
          <p:cNvSpPr>
            <a:spLocks noGrp="1"/>
          </p:cNvSpPr>
          <p:nvPr>
            <p:ph type="title"/>
          </p:nvPr>
        </p:nvSpPr>
        <p:spPr>
          <a:xfrm>
            <a:off x="477981" y="459755"/>
            <a:ext cx="3968144" cy="6682828"/>
          </a:xfrm>
        </p:spPr>
        <p:txBody>
          <a:bodyPr vert="horz" lIns="91440" tIns="45720" rIns="91440" bIns="45720" rtlCol="0" anchor="b">
            <a:normAutofit fontScale="90000"/>
          </a:bodyPr>
          <a:lstStyle/>
          <a:p>
            <a:r>
              <a:rPr lang="en-US" sz="2400" b="1" dirty="0">
                <a:solidFill>
                  <a:schemeClr val="bg1"/>
                </a:solidFill>
                <a:latin typeface="Georgia Pro"/>
              </a:rPr>
              <a:t>Limitations and Issues</a:t>
            </a:r>
          </a:p>
          <a:p>
            <a:endParaRPr lang="en-US" sz="1200">
              <a:solidFill>
                <a:schemeClr val="bg1"/>
              </a:solidFill>
            </a:endParaRPr>
          </a:p>
          <a:p>
            <a:r>
              <a:rPr lang="en-US" sz="2400" dirty="0">
                <a:solidFill>
                  <a:schemeClr val="bg1"/>
                </a:solidFill>
                <a:latin typeface="Georgia Pro"/>
              </a:rPr>
              <a:t>print("Limitations/Issues:")
print("- Potential outliers could skew the model's performance.")
print("- Limited context on the domain and interpretation of the features.")
print("- The dataset may not cover all relevant factors affecting the target variable.")
</a:t>
            </a:r>
          </a:p>
          <a:p>
            <a:pPr marL="285750" indent="-285750"/>
            <a:r>
              <a:rPr lang="en-US" sz="2400" b="1" dirty="0">
                <a:solidFill>
                  <a:schemeClr val="bg1"/>
                </a:solidFill>
                <a:latin typeface="Georgia Pro"/>
              </a:rPr>
              <a:t>print("Limitations/Issues:")</a:t>
            </a:r>
            <a:r>
              <a:rPr lang="en-US" sz="2400" dirty="0">
                <a:solidFill>
                  <a:schemeClr val="bg1"/>
                </a:solidFill>
                <a:latin typeface="Georgia Pro"/>
              </a:rPr>
              <a:t>: Prints a header for the limitations section.</a:t>
            </a:r>
          </a:p>
          <a:p>
            <a:pPr marL="285750" indent="-285750"/>
            <a:r>
              <a:rPr lang="en-US" sz="2400" dirty="0">
                <a:solidFill>
                  <a:schemeClr val="bg1"/>
                </a:solidFill>
                <a:latin typeface="Georgia Pro"/>
              </a:rPr>
              <a:t>Each print(...) statement provides specific limitations regarding potential issues with the dataset and the analysis.</a:t>
            </a:r>
          </a:p>
          <a:p>
            <a:endParaRPr lang="en-US" sz="2400" dirty="0">
              <a:solidFill>
                <a:schemeClr val="bg1"/>
              </a:solidFill>
              <a:latin typeface="Georgia Pro"/>
            </a:endParaRPr>
          </a:p>
        </p:txBody>
      </p:sp>
      <p:sp>
        <p:nvSpPr>
          <p:cNvPr id="26" name="Rectangle 2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4046672"/>
      </p:ext>
    </p:extLst>
  </p:cSld>
  <p:clrMapOvr>
    <a:masterClrMapping/>
  </p:clrMapOvr>
  <p:transition spd="slow">
    <p:comb/>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mplex maths formulae on a blackboard">
            <a:extLst>
              <a:ext uri="{FF2B5EF4-FFF2-40B4-BE49-F238E27FC236}">
                <a16:creationId xmlns:a16="http://schemas.microsoft.com/office/drawing/2014/main" id="{1B379FF1-0566-D2B1-EE9E-134E75D4E706}"/>
              </a:ext>
            </a:extLst>
          </p:cNvPr>
          <p:cNvPicPr>
            <a:picLocks noChangeAspect="1"/>
          </p:cNvPicPr>
          <p:nvPr/>
        </p:nvPicPr>
        <p:blipFill>
          <a:blip r:embed="rId2"/>
          <a:srcRect t="9090" r="16234" b="5"/>
          <a:stretch/>
        </p:blipFill>
        <p:spPr>
          <a:xfrm>
            <a:off x="5135835" y="10"/>
            <a:ext cx="7056165" cy="6857990"/>
          </a:xfrm>
          <a:prstGeom prst="rect">
            <a:avLst/>
          </a:prstGeom>
        </p:spPr>
      </p:pic>
      <p:sp>
        <p:nvSpPr>
          <p:cNvPr id="10" name="Rectangle 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787855B-2FA9-7937-A131-A077CAADC6DB}"/>
              </a:ext>
            </a:extLst>
          </p:cNvPr>
          <p:cNvSpPr>
            <a:spLocks noGrp="1"/>
          </p:cNvSpPr>
          <p:nvPr>
            <p:ph type="title"/>
          </p:nvPr>
        </p:nvSpPr>
        <p:spPr>
          <a:xfrm>
            <a:off x="124590" y="715432"/>
            <a:ext cx="6603622" cy="5919290"/>
          </a:xfrm>
        </p:spPr>
        <p:txBody>
          <a:bodyPr vert="horz" lIns="91440" tIns="45720" rIns="91440" bIns="45720" rtlCol="0" anchor="b">
            <a:normAutofit/>
          </a:bodyPr>
          <a:lstStyle/>
          <a:p>
            <a:r>
              <a:rPr lang="en-US" sz="1000" dirty="0">
                <a:solidFill>
                  <a:schemeClr val="bg1"/>
                </a:solidFill>
                <a:latin typeface="Georgia Pro"/>
              </a:rPr>
              <a:t>from io import </a:t>
            </a:r>
            <a:r>
              <a:rPr lang="en-US" sz="1000" err="1">
                <a:solidFill>
                  <a:schemeClr val="bg1"/>
                </a:solidFill>
                <a:latin typeface="Georgia Pro"/>
              </a:rPr>
              <a:t>StringIO</a:t>
            </a:r>
            <a:endParaRPr lang="en-US" sz="1000">
              <a:solidFill>
                <a:schemeClr val="bg1"/>
              </a:solidFill>
              <a:latin typeface="Georgia Pro"/>
            </a:endParaRPr>
          </a:p>
          <a:p>
            <a:r>
              <a:rPr lang="en-US" sz="1000" err="1">
                <a:solidFill>
                  <a:schemeClr val="bg1"/>
                </a:solidFill>
                <a:latin typeface="Georgia Pro"/>
              </a:rPr>
              <a:t>df</a:t>
            </a:r>
            <a:r>
              <a:rPr lang="en-US" sz="1000" dirty="0">
                <a:solidFill>
                  <a:schemeClr val="bg1"/>
                </a:solidFill>
                <a:latin typeface="Georgia Pro"/>
              </a:rPr>
              <a:t> = </a:t>
            </a:r>
            <a:r>
              <a:rPr lang="en-US" sz="1000" err="1">
                <a:solidFill>
                  <a:schemeClr val="bg1"/>
                </a:solidFill>
                <a:latin typeface="Georgia Pro"/>
              </a:rPr>
              <a:t>pd.read_csv</a:t>
            </a:r>
            <a:r>
              <a:rPr lang="en-US" sz="1000" dirty="0">
                <a:solidFill>
                  <a:schemeClr val="bg1"/>
                </a:solidFill>
                <a:latin typeface="Georgia Pro"/>
              </a:rPr>
              <a:t>(</a:t>
            </a:r>
            <a:r>
              <a:rPr lang="en-US" sz="1000" err="1">
                <a:solidFill>
                  <a:schemeClr val="bg1"/>
                </a:solidFill>
                <a:latin typeface="Georgia Pro"/>
              </a:rPr>
              <a:t>StringIO</a:t>
            </a:r>
            <a:r>
              <a:rPr lang="en-US" sz="1000" dirty="0">
                <a:solidFill>
                  <a:schemeClr val="bg1"/>
                </a:solidFill>
                <a:latin typeface="Georgia Pro"/>
              </a:rPr>
              <a:t>(data), </a:t>
            </a:r>
            <a:r>
              <a:rPr lang="en-US" sz="1000" err="1">
                <a:solidFill>
                  <a:schemeClr val="bg1"/>
                </a:solidFill>
                <a:latin typeface="Georgia Pro"/>
              </a:rPr>
              <a:t>sep</a:t>
            </a:r>
            <a:r>
              <a:rPr lang="en-US" sz="1000" dirty="0">
                <a:solidFill>
                  <a:schemeClr val="bg1"/>
                </a:solidFill>
                <a:latin typeface="Georgia Pro"/>
              </a:rPr>
              <a:t>="\t")</a:t>
            </a:r>
          </a:p>
          <a:p>
            <a:r>
              <a:rPr lang="en-US" sz="1000" err="1">
                <a:solidFill>
                  <a:schemeClr val="bg1"/>
                </a:solidFill>
                <a:latin typeface="Georgia Pro"/>
              </a:rPr>
              <a:t>missing_values</a:t>
            </a:r>
            <a:r>
              <a:rPr lang="en-US" sz="1000" dirty="0">
                <a:solidFill>
                  <a:schemeClr val="bg1"/>
                </a:solidFill>
                <a:latin typeface="Georgia Pro"/>
              </a:rPr>
              <a:t> = </a:t>
            </a:r>
            <a:r>
              <a:rPr lang="en-US" sz="1000" err="1">
                <a:solidFill>
                  <a:schemeClr val="bg1"/>
                </a:solidFill>
                <a:latin typeface="Georgia Pro"/>
              </a:rPr>
              <a:t>df.isnull</a:t>
            </a:r>
            <a:r>
              <a:rPr lang="en-US" sz="1000" dirty="0">
                <a:solidFill>
                  <a:schemeClr val="bg1"/>
                </a:solidFill>
                <a:latin typeface="Georgia Pro"/>
              </a:rPr>
              <a:t>().sum()</a:t>
            </a:r>
          </a:p>
          <a:p>
            <a:r>
              <a:rPr lang="en-US" sz="1000" dirty="0">
                <a:solidFill>
                  <a:schemeClr val="bg1"/>
                </a:solidFill>
                <a:latin typeface="Georgia Pro"/>
              </a:rPr>
              <a:t>print("Missing Values:\n", </a:t>
            </a:r>
            <a:r>
              <a:rPr lang="en-US" sz="1000" err="1">
                <a:solidFill>
                  <a:schemeClr val="bg1"/>
                </a:solidFill>
                <a:latin typeface="Georgia Pro"/>
              </a:rPr>
              <a:t>missing_values</a:t>
            </a:r>
            <a:r>
              <a:rPr lang="en-US" sz="1000" dirty="0">
                <a:solidFill>
                  <a:schemeClr val="bg1"/>
                </a:solidFill>
                <a:latin typeface="Georgia Pro"/>
              </a:rPr>
              <a:t>)</a:t>
            </a:r>
          </a:p>
          <a:p>
            <a:r>
              <a:rPr lang="en-US" sz="1000" dirty="0">
                <a:solidFill>
                  <a:schemeClr val="bg1"/>
                </a:solidFill>
                <a:latin typeface="Georgia Pro"/>
              </a:rPr>
              <a:t>from </a:t>
            </a:r>
            <a:r>
              <a:rPr lang="en-US" sz="1000" err="1">
                <a:solidFill>
                  <a:schemeClr val="bg1"/>
                </a:solidFill>
                <a:latin typeface="Georgia Pro"/>
              </a:rPr>
              <a:t>scipy</a:t>
            </a:r>
            <a:r>
              <a:rPr lang="en-US" sz="1000" dirty="0">
                <a:solidFill>
                  <a:schemeClr val="bg1"/>
                </a:solidFill>
                <a:latin typeface="Georgia Pro"/>
              </a:rPr>
              <a:t> import stats</a:t>
            </a:r>
          </a:p>
          <a:p>
            <a:r>
              <a:rPr lang="en-US" sz="1000" err="1">
                <a:solidFill>
                  <a:schemeClr val="bg1"/>
                </a:solidFill>
                <a:latin typeface="Georgia Pro"/>
              </a:rPr>
              <a:t>z_scores</a:t>
            </a:r>
            <a:r>
              <a:rPr lang="en-US" sz="1000" dirty="0">
                <a:solidFill>
                  <a:schemeClr val="bg1"/>
                </a:solidFill>
                <a:latin typeface="Georgia Pro"/>
              </a:rPr>
              <a:t> = </a:t>
            </a:r>
            <a:r>
              <a:rPr lang="en-US" sz="1000" err="1">
                <a:solidFill>
                  <a:schemeClr val="bg1"/>
                </a:solidFill>
                <a:latin typeface="Georgia Pro"/>
              </a:rPr>
              <a:t>np.abs</a:t>
            </a:r>
            <a:r>
              <a:rPr lang="en-US" sz="1000" dirty="0">
                <a:solidFill>
                  <a:schemeClr val="bg1"/>
                </a:solidFill>
                <a:latin typeface="Georgia Pro"/>
              </a:rPr>
              <a:t>(</a:t>
            </a:r>
            <a:r>
              <a:rPr lang="en-US" sz="1000" err="1">
                <a:solidFill>
                  <a:schemeClr val="bg1"/>
                </a:solidFill>
                <a:latin typeface="Georgia Pro"/>
              </a:rPr>
              <a:t>stats.zscore</a:t>
            </a:r>
            <a:r>
              <a:rPr lang="en-US" sz="1000" dirty="0">
                <a:solidFill>
                  <a:schemeClr val="bg1"/>
                </a:solidFill>
                <a:latin typeface="Georgia Pro"/>
              </a:rPr>
              <a:t>(</a:t>
            </a:r>
            <a:r>
              <a:rPr lang="en-US" sz="1000" err="1">
                <a:solidFill>
                  <a:schemeClr val="bg1"/>
                </a:solidFill>
                <a:latin typeface="Georgia Pro"/>
              </a:rPr>
              <a:t>df.select_dtypes</a:t>
            </a:r>
            <a:r>
              <a:rPr lang="en-US" sz="1000" dirty="0">
                <a:solidFill>
                  <a:schemeClr val="bg1"/>
                </a:solidFill>
                <a:latin typeface="Georgia Pro"/>
              </a:rPr>
              <a:t>(include=[</a:t>
            </a:r>
            <a:r>
              <a:rPr lang="en-US" sz="1000" err="1">
                <a:solidFill>
                  <a:schemeClr val="bg1"/>
                </a:solidFill>
                <a:latin typeface="Georgia Pro"/>
              </a:rPr>
              <a:t>np.number</a:t>
            </a:r>
            <a:r>
              <a:rPr lang="en-US" sz="1000" dirty="0">
                <a:solidFill>
                  <a:schemeClr val="bg1"/>
                </a:solidFill>
                <a:latin typeface="Georgia Pro"/>
              </a:rPr>
              <a:t>])))</a:t>
            </a:r>
          </a:p>
          <a:p>
            <a:r>
              <a:rPr lang="en-US" sz="1000" dirty="0">
                <a:solidFill>
                  <a:schemeClr val="bg1"/>
                </a:solidFill>
                <a:latin typeface="Georgia Pro"/>
              </a:rPr>
              <a:t>outliers = (</a:t>
            </a:r>
            <a:r>
              <a:rPr lang="en-US" sz="1000" err="1">
                <a:solidFill>
                  <a:schemeClr val="bg1"/>
                </a:solidFill>
                <a:latin typeface="Georgia Pro"/>
              </a:rPr>
              <a:t>z_scores</a:t>
            </a:r>
            <a:r>
              <a:rPr lang="en-US" sz="1000" dirty="0">
                <a:solidFill>
                  <a:schemeClr val="bg1"/>
                </a:solidFill>
                <a:latin typeface="Georgia Pro"/>
              </a:rPr>
              <a:t> &gt; 3).any(axis=0)</a:t>
            </a:r>
          </a:p>
          <a:p>
            <a:r>
              <a:rPr lang="en-US" sz="1000" dirty="0">
                <a:solidFill>
                  <a:schemeClr val="bg1"/>
                </a:solidFill>
                <a:latin typeface="Georgia Pro"/>
              </a:rPr>
              <a:t>Q1 = </a:t>
            </a:r>
            <a:r>
              <a:rPr lang="en-US" sz="1000" err="1">
                <a:solidFill>
                  <a:schemeClr val="bg1"/>
                </a:solidFill>
                <a:latin typeface="Georgia Pro"/>
              </a:rPr>
              <a:t>df.quantile</a:t>
            </a:r>
            <a:r>
              <a:rPr lang="en-US" sz="1000" dirty="0">
                <a:solidFill>
                  <a:schemeClr val="bg1"/>
                </a:solidFill>
                <a:latin typeface="Georgia Pro"/>
              </a:rPr>
              <a:t>(0.25)</a:t>
            </a:r>
          </a:p>
          <a:p>
            <a:r>
              <a:rPr lang="en-US" sz="1000" dirty="0">
                <a:solidFill>
                  <a:schemeClr val="bg1"/>
                </a:solidFill>
                <a:latin typeface="Georgia Pro"/>
              </a:rPr>
              <a:t>Q3 = </a:t>
            </a:r>
            <a:r>
              <a:rPr lang="en-US" sz="1000" err="1">
                <a:solidFill>
                  <a:schemeClr val="bg1"/>
                </a:solidFill>
                <a:latin typeface="Georgia Pro"/>
              </a:rPr>
              <a:t>df.quantile</a:t>
            </a:r>
            <a:r>
              <a:rPr lang="en-US" sz="1000" dirty="0">
                <a:solidFill>
                  <a:schemeClr val="bg1"/>
                </a:solidFill>
                <a:latin typeface="Georgia Pro"/>
              </a:rPr>
              <a:t>(0.75)</a:t>
            </a:r>
          </a:p>
          <a:p>
            <a:r>
              <a:rPr lang="en-US" sz="1000" dirty="0">
                <a:solidFill>
                  <a:schemeClr val="bg1"/>
                </a:solidFill>
                <a:latin typeface="Georgia Pro"/>
              </a:rPr>
              <a:t>IQR = Q3 - Q1</a:t>
            </a:r>
          </a:p>
          <a:p>
            <a:r>
              <a:rPr lang="en-US" sz="1000" dirty="0">
                <a:solidFill>
                  <a:schemeClr val="bg1"/>
                </a:solidFill>
                <a:latin typeface="Georgia Pro"/>
              </a:rPr>
              <a:t>outliers = ((</a:t>
            </a:r>
            <a:r>
              <a:rPr lang="en-US" sz="1000" err="1">
                <a:solidFill>
                  <a:schemeClr val="bg1"/>
                </a:solidFill>
                <a:latin typeface="Georgia Pro"/>
              </a:rPr>
              <a:t>df</a:t>
            </a:r>
            <a:r>
              <a:rPr lang="en-US" sz="1000" dirty="0">
                <a:solidFill>
                  <a:schemeClr val="bg1"/>
                </a:solidFill>
                <a:latin typeface="Georgia Pro"/>
              </a:rPr>
              <a:t> &lt; (Q1 - 1.5 * IQR)) | (</a:t>
            </a:r>
            <a:r>
              <a:rPr lang="en-US" sz="1000" err="1">
                <a:solidFill>
                  <a:schemeClr val="bg1"/>
                </a:solidFill>
                <a:latin typeface="Georgia Pro"/>
              </a:rPr>
              <a:t>df</a:t>
            </a:r>
            <a:r>
              <a:rPr lang="en-US" sz="1000" dirty="0">
                <a:solidFill>
                  <a:schemeClr val="bg1"/>
                </a:solidFill>
                <a:latin typeface="Georgia Pro"/>
              </a:rPr>
              <a:t> &gt; (Q3 + 1.5 * IQR)))</a:t>
            </a:r>
            <a:br>
              <a:rPr lang="en-US" sz="1000" dirty="0">
                <a:latin typeface="Georgia Pro"/>
              </a:rPr>
            </a:br>
            <a:r>
              <a:rPr lang="en-US" sz="1000" err="1">
                <a:solidFill>
                  <a:schemeClr val="bg1"/>
                </a:solidFill>
                <a:latin typeface="Georgia Pro"/>
                <a:ea typeface="+mj-lt"/>
                <a:cs typeface="+mj-lt"/>
              </a:rPr>
              <a:t>outlier_sums</a:t>
            </a:r>
            <a:r>
              <a:rPr lang="en-US" sz="1000" dirty="0">
                <a:solidFill>
                  <a:schemeClr val="bg1"/>
                </a:solidFill>
                <a:latin typeface="Georgia Pro"/>
                <a:ea typeface="+mj-lt"/>
                <a:cs typeface="+mj-lt"/>
              </a:rPr>
              <a:t> = </a:t>
            </a:r>
            <a:r>
              <a:rPr lang="en-US" sz="1000" err="1">
                <a:solidFill>
                  <a:schemeClr val="bg1"/>
                </a:solidFill>
                <a:latin typeface="Georgia Pro"/>
                <a:ea typeface="+mj-lt"/>
                <a:cs typeface="+mj-lt"/>
              </a:rPr>
              <a:t>df.where</a:t>
            </a:r>
            <a:r>
              <a:rPr lang="en-US" sz="1000" dirty="0">
                <a:solidFill>
                  <a:schemeClr val="bg1"/>
                </a:solidFill>
                <a:latin typeface="Georgia Pro"/>
                <a:ea typeface="+mj-lt"/>
                <a:cs typeface="+mj-lt"/>
              </a:rPr>
              <a:t>(outliers).sum()</a:t>
            </a:r>
            <a:endParaRPr lang="en-US" sz="1000">
              <a:solidFill>
                <a:schemeClr val="bg1"/>
              </a:solidFill>
              <a:latin typeface="Georgia Pro"/>
            </a:endParaRPr>
          </a:p>
          <a:p>
            <a:r>
              <a:rPr lang="en-US" sz="1000" err="1">
                <a:solidFill>
                  <a:schemeClr val="bg1"/>
                </a:solidFill>
                <a:latin typeface="Georgia Pro"/>
                <a:ea typeface="+mj-lt"/>
                <a:cs typeface="+mj-lt"/>
              </a:rPr>
              <a:t>outlier_counts</a:t>
            </a:r>
            <a:r>
              <a:rPr lang="en-US" sz="1000" dirty="0">
                <a:solidFill>
                  <a:schemeClr val="bg1"/>
                </a:solidFill>
                <a:latin typeface="Georgia Pro"/>
                <a:ea typeface="+mj-lt"/>
                <a:cs typeface="+mj-lt"/>
              </a:rPr>
              <a:t> = </a:t>
            </a:r>
            <a:r>
              <a:rPr lang="en-US" sz="1000" err="1">
                <a:solidFill>
                  <a:schemeClr val="bg1"/>
                </a:solidFill>
                <a:latin typeface="Georgia Pro"/>
                <a:ea typeface="+mj-lt"/>
                <a:cs typeface="+mj-lt"/>
              </a:rPr>
              <a:t>outliers.sum</a:t>
            </a:r>
            <a:r>
              <a:rPr lang="en-US" sz="1000" dirty="0">
                <a:solidFill>
                  <a:schemeClr val="bg1"/>
                </a:solidFill>
                <a:latin typeface="Georgia Pro"/>
                <a:ea typeface="+mj-lt"/>
                <a:cs typeface="+mj-lt"/>
              </a:rPr>
              <a:t>()</a:t>
            </a:r>
            <a:endParaRPr lang="en-US" sz="1000">
              <a:solidFill>
                <a:schemeClr val="bg1"/>
              </a:solidFill>
              <a:latin typeface="Georgia Pro"/>
            </a:endParaRPr>
          </a:p>
          <a:p>
            <a:r>
              <a:rPr lang="en-US" sz="1000" err="1">
                <a:solidFill>
                  <a:schemeClr val="bg1"/>
                </a:solidFill>
                <a:latin typeface="Georgia Pro"/>
                <a:ea typeface="+mj-lt"/>
                <a:cs typeface="+mj-lt"/>
              </a:rPr>
              <a:t>total_outlier_count</a:t>
            </a:r>
            <a:r>
              <a:rPr lang="en-US" sz="1000" dirty="0">
                <a:solidFill>
                  <a:schemeClr val="bg1"/>
                </a:solidFill>
                <a:latin typeface="Georgia Pro"/>
                <a:ea typeface="+mj-lt"/>
                <a:cs typeface="+mj-lt"/>
              </a:rPr>
              <a:t> = </a:t>
            </a:r>
            <a:r>
              <a:rPr lang="en-US" sz="1000" err="1">
                <a:solidFill>
                  <a:schemeClr val="bg1"/>
                </a:solidFill>
                <a:latin typeface="Georgia Pro"/>
                <a:ea typeface="+mj-lt"/>
                <a:cs typeface="+mj-lt"/>
              </a:rPr>
              <a:t>outlier_counts.sum</a:t>
            </a:r>
            <a:r>
              <a:rPr lang="en-US" sz="1000" dirty="0">
                <a:solidFill>
                  <a:schemeClr val="bg1"/>
                </a:solidFill>
                <a:latin typeface="Georgia Pro"/>
                <a:ea typeface="+mj-lt"/>
                <a:cs typeface="+mj-lt"/>
              </a:rPr>
              <a:t>()</a:t>
            </a:r>
            <a:endParaRPr lang="en-US" sz="1000">
              <a:solidFill>
                <a:schemeClr val="bg1"/>
              </a:solidFill>
              <a:latin typeface="Georgia Pro"/>
            </a:endParaRPr>
          </a:p>
          <a:p>
            <a:r>
              <a:rPr lang="en-US" sz="1000" dirty="0">
                <a:solidFill>
                  <a:schemeClr val="bg1"/>
                </a:solidFill>
                <a:latin typeface="Georgia Pro"/>
                <a:ea typeface="+mj-lt"/>
                <a:cs typeface="+mj-lt"/>
              </a:rPr>
              <a:t>print(</a:t>
            </a:r>
            <a:r>
              <a:rPr lang="en-US" sz="1000" err="1">
                <a:solidFill>
                  <a:schemeClr val="bg1"/>
                </a:solidFill>
                <a:latin typeface="Georgia Pro"/>
                <a:ea typeface="+mj-lt"/>
                <a:cs typeface="+mj-lt"/>
              </a:rPr>
              <a:t>f"Number</a:t>
            </a:r>
            <a:r>
              <a:rPr lang="en-US" sz="1000" dirty="0">
                <a:solidFill>
                  <a:schemeClr val="bg1"/>
                </a:solidFill>
                <a:latin typeface="Georgia Pro"/>
                <a:ea typeface="+mj-lt"/>
                <a:cs typeface="+mj-lt"/>
              </a:rPr>
              <a:t> of outliers: {</a:t>
            </a:r>
            <a:r>
              <a:rPr lang="en-US" sz="1000" err="1">
                <a:solidFill>
                  <a:schemeClr val="bg1"/>
                </a:solidFill>
                <a:latin typeface="Georgia Pro"/>
                <a:ea typeface="+mj-lt"/>
                <a:cs typeface="+mj-lt"/>
              </a:rPr>
              <a:t>np.sum</a:t>
            </a:r>
            <a:r>
              <a:rPr lang="en-US" sz="1000" dirty="0">
                <a:solidFill>
                  <a:schemeClr val="bg1"/>
                </a:solidFill>
                <a:latin typeface="Georgia Pro"/>
                <a:ea typeface="+mj-lt"/>
                <a:cs typeface="+mj-lt"/>
              </a:rPr>
              <a:t>(outliers)}")</a:t>
            </a:r>
            <a:endParaRPr lang="en-US" sz="1000">
              <a:solidFill>
                <a:schemeClr val="bg1"/>
              </a:solidFill>
              <a:latin typeface="Georgia Pro"/>
            </a:endParaRPr>
          </a:p>
          <a:p>
            <a:r>
              <a:rPr lang="en-US" sz="1000" dirty="0">
                <a:solidFill>
                  <a:schemeClr val="bg1"/>
                </a:solidFill>
                <a:latin typeface="Georgia Pro"/>
                <a:ea typeface="+mj-lt"/>
                <a:cs typeface="+mj-lt"/>
              </a:rPr>
              <a:t>print(</a:t>
            </a:r>
            <a:r>
              <a:rPr lang="en-US" sz="1000" err="1">
                <a:solidFill>
                  <a:schemeClr val="bg1"/>
                </a:solidFill>
                <a:latin typeface="Georgia Pro"/>
                <a:ea typeface="+mj-lt"/>
                <a:cs typeface="+mj-lt"/>
              </a:rPr>
              <a:t>f"Total</a:t>
            </a:r>
            <a:r>
              <a:rPr lang="en-US" sz="1000" dirty="0">
                <a:solidFill>
                  <a:schemeClr val="bg1"/>
                </a:solidFill>
                <a:latin typeface="Georgia Pro"/>
                <a:ea typeface="+mj-lt"/>
                <a:cs typeface="+mj-lt"/>
              </a:rPr>
              <a:t> number of outliers across all columns: {</a:t>
            </a:r>
            <a:r>
              <a:rPr lang="en-US" sz="1000" err="1">
                <a:solidFill>
                  <a:schemeClr val="bg1"/>
                </a:solidFill>
                <a:latin typeface="Georgia Pro"/>
                <a:ea typeface="+mj-lt"/>
                <a:cs typeface="+mj-lt"/>
              </a:rPr>
              <a:t>total_outlier_count</a:t>
            </a:r>
            <a:r>
              <a:rPr lang="en-US" sz="1000" dirty="0">
                <a:solidFill>
                  <a:schemeClr val="bg1"/>
                </a:solidFill>
                <a:latin typeface="Georgia Pro"/>
                <a:ea typeface="+mj-lt"/>
                <a:cs typeface="+mj-lt"/>
              </a:rPr>
              <a:t>}")</a:t>
            </a:r>
            <a:endParaRPr lang="en-US" sz="1000">
              <a:solidFill>
                <a:schemeClr val="bg1"/>
              </a:solidFill>
              <a:latin typeface="Georgia Pro"/>
            </a:endParaRPr>
          </a:p>
          <a:p>
            <a:r>
              <a:rPr lang="en-US" sz="1000" dirty="0">
                <a:solidFill>
                  <a:schemeClr val="bg1"/>
                </a:solidFill>
                <a:latin typeface="Georgia Pro"/>
                <a:ea typeface="+mj-lt"/>
                <a:cs typeface="+mj-lt"/>
              </a:rPr>
              <a:t>print("Outliers detected in each column:\n", out</a:t>
            </a:r>
            <a:r>
              <a:rPr lang="en-US" sz="1000" dirty="0">
                <a:solidFill>
                  <a:srgbClr val="000000"/>
                </a:solidFill>
                <a:ea typeface="+mj-lt"/>
                <a:cs typeface="+mj-lt"/>
              </a:rPr>
              <a:t>liers)</a:t>
            </a:r>
            <a:endParaRPr lang="en-US" sz="1000" dirty="0"/>
          </a:p>
          <a:p>
            <a:r>
              <a:rPr lang="en-US" sz="1000" dirty="0" err="1">
                <a:solidFill>
                  <a:schemeClr val="bg1"/>
                </a:solidFill>
                <a:latin typeface="Georgia Pro"/>
              </a:rPr>
              <a:t>df</a:t>
            </a:r>
            <a:r>
              <a:rPr lang="en-US" sz="1000" dirty="0">
                <a:solidFill>
                  <a:schemeClr val="bg1"/>
                </a:solidFill>
                <a:latin typeface="Georgia Pro"/>
              </a:rPr>
              <a:t> = </a:t>
            </a:r>
            <a:r>
              <a:rPr lang="en-US" sz="1000" dirty="0" err="1">
                <a:solidFill>
                  <a:schemeClr val="bg1"/>
                </a:solidFill>
                <a:latin typeface="Georgia Pro"/>
              </a:rPr>
              <a:t>df.apply</a:t>
            </a:r>
            <a:r>
              <a:rPr lang="en-US" sz="1000" dirty="0">
                <a:solidFill>
                  <a:schemeClr val="bg1"/>
                </a:solidFill>
                <a:latin typeface="Georgia Pro"/>
              </a:rPr>
              <a:t>(</a:t>
            </a:r>
            <a:r>
              <a:rPr lang="en-US" sz="1000" dirty="0" err="1">
                <a:solidFill>
                  <a:schemeClr val="bg1"/>
                </a:solidFill>
                <a:latin typeface="Georgia Pro"/>
              </a:rPr>
              <a:t>pd.to_numeric</a:t>
            </a:r>
            <a:r>
              <a:rPr lang="en-US" sz="1000" dirty="0">
                <a:solidFill>
                  <a:schemeClr val="bg1"/>
                </a:solidFill>
                <a:latin typeface="Georgia Pro"/>
              </a:rPr>
              <a:t>, errors='coerce')</a:t>
            </a:r>
            <a:endParaRPr lang="en-US" sz="1000" dirty="0">
              <a:solidFill>
                <a:schemeClr val="bg1"/>
              </a:solidFill>
              <a:latin typeface="Aptos Display" panose="020F0302020204030204"/>
            </a:endParaRPr>
          </a:p>
          <a:p>
            <a:r>
              <a:rPr lang="en-US" sz="1000" dirty="0">
                <a:solidFill>
                  <a:schemeClr val="bg1"/>
                </a:solidFill>
                <a:latin typeface="Georgia Pro"/>
              </a:rPr>
              <a:t>print("Data types after transformation:\n", </a:t>
            </a:r>
            <a:r>
              <a:rPr lang="en-US" sz="1000" err="1">
                <a:solidFill>
                  <a:schemeClr val="bg1"/>
                </a:solidFill>
                <a:latin typeface="Georgia Pro"/>
              </a:rPr>
              <a:t>df.dtypes</a:t>
            </a:r>
            <a:r>
              <a:rPr lang="en-US" sz="1000" dirty="0">
                <a:solidFill>
                  <a:schemeClr val="bg1"/>
                </a:solidFill>
                <a:latin typeface="Georgia Pro"/>
              </a:rPr>
              <a:t>)</a:t>
            </a:r>
          </a:p>
          <a:p>
            <a:r>
              <a:rPr lang="en-US" sz="1000" err="1">
                <a:solidFill>
                  <a:schemeClr val="bg1"/>
                </a:solidFill>
                <a:latin typeface="Georgia Pro"/>
              </a:rPr>
              <a:t>data_types</a:t>
            </a:r>
            <a:r>
              <a:rPr lang="en-US" sz="1000" dirty="0">
                <a:solidFill>
                  <a:schemeClr val="bg1"/>
                </a:solidFill>
                <a:latin typeface="Georgia Pro"/>
              </a:rPr>
              <a:t> = </a:t>
            </a:r>
            <a:r>
              <a:rPr lang="en-US" sz="1000" err="1">
                <a:solidFill>
                  <a:schemeClr val="bg1"/>
                </a:solidFill>
                <a:latin typeface="Georgia Pro"/>
              </a:rPr>
              <a:t>df.dtypes</a:t>
            </a:r>
            <a:endParaRPr lang="en-US" sz="1000">
              <a:solidFill>
                <a:schemeClr val="bg1"/>
              </a:solidFill>
              <a:latin typeface="Georgia Pro"/>
            </a:endParaRPr>
          </a:p>
          <a:p>
            <a:r>
              <a:rPr lang="en-US" sz="1000" dirty="0">
                <a:solidFill>
                  <a:schemeClr val="bg1"/>
                </a:solidFill>
                <a:latin typeface="Georgia Pro"/>
              </a:rPr>
              <a:t>print("Data Types:\n", </a:t>
            </a:r>
            <a:r>
              <a:rPr lang="en-US" sz="1000" err="1">
                <a:solidFill>
                  <a:schemeClr val="bg1"/>
                </a:solidFill>
                <a:latin typeface="Georgia Pro"/>
              </a:rPr>
              <a:t>data_types</a:t>
            </a:r>
            <a:r>
              <a:rPr lang="en-US" sz="1000" dirty="0">
                <a:solidFill>
                  <a:schemeClr val="bg1"/>
                </a:solidFill>
                <a:latin typeface="Georgia Pro"/>
              </a:rPr>
              <a:t>)</a:t>
            </a:r>
          </a:p>
          <a:p>
            <a:r>
              <a:rPr lang="en-US" sz="1000" err="1">
                <a:solidFill>
                  <a:schemeClr val="bg1"/>
                </a:solidFill>
                <a:latin typeface="Georgia Pro"/>
              </a:rPr>
              <a:t>correlation_matrix</a:t>
            </a:r>
            <a:r>
              <a:rPr lang="en-US" sz="1000" dirty="0">
                <a:solidFill>
                  <a:schemeClr val="bg1"/>
                </a:solidFill>
                <a:latin typeface="Georgia Pro"/>
              </a:rPr>
              <a:t> = </a:t>
            </a:r>
            <a:r>
              <a:rPr lang="en-US" sz="1000" err="1">
                <a:solidFill>
                  <a:schemeClr val="bg1"/>
                </a:solidFill>
                <a:latin typeface="Georgia Pro"/>
              </a:rPr>
              <a:t>df.corr</a:t>
            </a:r>
            <a:r>
              <a:rPr lang="en-US" sz="1000" dirty="0">
                <a:solidFill>
                  <a:schemeClr val="bg1"/>
                </a:solidFill>
                <a:latin typeface="Georgia Pro"/>
              </a:rPr>
              <a:t>()</a:t>
            </a:r>
          </a:p>
          <a:p>
            <a:r>
              <a:rPr lang="en-US" sz="1000" err="1">
                <a:solidFill>
                  <a:schemeClr val="bg1"/>
                </a:solidFill>
                <a:latin typeface="Georgia Pro"/>
              </a:rPr>
              <a:t>plt.figure</a:t>
            </a:r>
            <a:r>
              <a:rPr lang="en-US" sz="1000" dirty="0">
                <a:solidFill>
                  <a:schemeClr val="bg1"/>
                </a:solidFill>
                <a:latin typeface="Georgia Pro"/>
              </a:rPr>
              <a:t>(</a:t>
            </a:r>
            <a:r>
              <a:rPr lang="en-US" sz="1000" err="1">
                <a:solidFill>
                  <a:schemeClr val="bg1"/>
                </a:solidFill>
                <a:latin typeface="Georgia Pro"/>
              </a:rPr>
              <a:t>figsize</a:t>
            </a:r>
            <a:r>
              <a:rPr lang="en-US" sz="1000" dirty="0">
                <a:solidFill>
                  <a:schemeClr val="bg1"/>
                </a:solidFill>
                <a:latin typeface="Georgia Pro"/>
              </a:rPr>
              <a:t>=(12, 8))</a:t>
            </a:r>
          </a:p>
          <a:p>
            <a:r>
              <a:rPr lang="en-US" sz="1000" err="1">
                <a:solidFill>
                  <a:schemeClr val="bg1"/>
                </a:solidFill>
                <a:latin typeface="Georgia Pro"/>
              </a:rPr>
              <a:t>sns.heatmap</a:t>
            </a:r>
            <a:r>
              <a:rPr lang="en-US" sz="1000" dirty="0">
                <a:solidFill>
                  <a:schemeClr val="bg1"/>
                </a:solidFill>
                <a:latin typeface="Georgia Pro"/>
              </a:rPr>
              <a:t>(</a:t>
            </a:r>
            <a:r>
              <a:rPr lang="en-US" sz="1000" err="1">
                <a:solidFill>
                  <a:schemeClr val="bg1"/>
                </a:solidFill>
                <a:latin typeface="Georgia Pro"/>
              </a:rPr>
              <a:t>correlation_matrix</a:t>
            </a:r>
            <a:r>
              <a:rPr lang="en-US" sz="1000" dirty="0">
                <a:solidFill>
                  <a:schemeClr val="bg1"/>
                </a:solidFill>
                <a:latin typeface="Georgia Pro"/>
              </a:rPr>
              <a:t>, </a:t>
            </a:r>
            <a:r>
              <a:rPr lang="en-US" sz="1000" err="1">
                <a:solidFill>
                  <a:schemeClr val="bg1"/>
                </a:solidFill>
                <a:latin typeface="Georgia Pro"/>
              </a:rPr>
              <a:t>annot</a:t>
            </a:r>
            <a:r>
              <a:rPr lang="en-US" sz="1000" dirty="0">
                <a:solidFill>
                  <a:schemeClr val="bg1"/>
                </a:solidFill>
                <a:latin typeface="Georgia Pro"/>
              </a:rPr>
              <a:t>=True, </a:t>
            </a:r>
            <a:r>
              <a:rPr lang="en-US" sz="1000" err="1">
                <a:solidFill>
                  <a:schemeClr val="bg1"/>
                </a:solidFill>
                <a:latin typeface="Georgia Pro"/>
              </a:rPr>
              <a:t>fmt</a:t>
            </a:r>
            <a:r>
              <a:rPr lang="en-US" sz="1000" dirty="0">
                <a:solidFill>
                  <a:schemeClr val="bg1"/>
                </a:solidFill>
                <a:latin typeface="Georgia Pro"/>
              </a:rPr>
              <a:t>=".2f", </a:t>
            </a:r>
            <a:r>
              <a:rPr lang="en-US" sz="1000" err="1">
                <a:solidFill>
                  <a:schemeClr val="bg1"/>
                </a:solidFill>
                <a:latin typeface="Georgia Pro"/>
              </a:rPr>
              <a:t>cmap</a:t>
            </a:r>
            <a:r>
              <a:rPr lang="en-US" sz="1000" dirty="0">
                <a:solidFill>
                  <a:schemeClr val="bg1"/>
                </a:solidFill>
                <a:latin typeface="Georgia Pro"/>
              </a:rPr>
              <a:t>='magma')</a:t>
            </a:r>
          </a:p>
          <a:p>
            <a:r>
              <a:rPr lang="en-US" sz="1000" err="1">
                <a:solidFill>
                  <a:schemeClr val="bg1"/>
                </a:solidFill>
                <a:latin typeface="Georgia Pro"/>
              </a:rPr>
              <a:t>plt.title</a:t>
            </a:r>
            <a:r>
              <a:rPr lang="en-US" sz="1000" dirty="0">
                <a:solidFill>
                  <a:schemeClr val="bg1"/>
                </a:solidFill>
                <a:latin typeface="Georgia Pro"/>
              </a:rPr>
              <a:t>("Correlation Matrix")</a:t>
            </a:r>
          </a:p>
          <a:p>
            <a:r>
              <a:rPr lang="en-US" sz="1000" err="1">
                <a:solidFill>
                  <a:schemeClr val="bg1"/>
                </a:solidFill>
                <a:latin typeface="Georgia Pro"/>
              </a:rPr>
              <a:t>plt.show</a:t>
            </a:r>
            <a:r>
              <a:rPr lang="en-US" sz="1000" dirty="0">
                <a:solidFill>
                  <a:schemeClr val="bg1"/>
                </a:solidFill>
                <a:latin typeface="Georgia Pro"/>
              </a:rPr>
              <a:t>()</a:t>
            </a:r>
          </a:p>
          <a:p>
            <a:r>
              <a:rPr lang="en-US" sz="1000" dirty="0">
                <a:solidFill>
                  <a:schemeClr val="bg1"/>
                </a:solidFill>
                <a:latin typeface="Georgia Pro"/>
              </a:rPr>
              <a:t>from </a:t>
            </a:r>
            <a:r>
              <a:rPr lang="en-US" sz="1000" err="1">
                <a:solidFill>
                  <a:schemeClr val="bg1"/>
                </a:solidFill>
                <a:latin typeface="Georgia Pro"/>
              </a:rPr>
              <a:t>sklearn.linear_model</a:t>
            </a:r>
            <a:r>
              <a:rPr lang="en-US" sz="1000" dirty="0">
                <a:solidFill>
                  <a:schemeClr val="bg1"/>
                </a:solidFill>
                <a:latin typeface="Georgia Pro"/>
              </a:rPr>
              <a:t> import </a:t>
            </a:r>
            <a:r>
              <a:rPr lang="en-US" sz="1000" err="1">
                <a:solidFill>
                  <a:schemeClr val="bg1"/>
                </a:solidFill>
                <a:latin typeface="Georgia Pro"/>
              </a:rPr>
              <a:t>LinearRegression</a:t>
            </a:r>
            <a:endParaRPr lang="en-US" sz="1000">
              <a:solidFill>
                <a:schemeClr val="bg1"/>
              </a:solidFill>
              <a:latin typeface="Georgia Pro"/>
            </a:endParaRPr>
          </a:p>
          <a:p>
            <a:r>
              <a:rPr lang="en-US" sz="1000" dirty="0">
                <a:solidFill>
                  <a:schemeClr val="bg1"/>
                </a:solidFill>
                <a:latin typeface="Georgia Pro"/>
              </a:rPr>
              <a:t>from </a:t>
            </a:r>
            <a:r>
              <a:rPr lang="en-US" sz="1000" err="1">
                <a:solidFill>
                  <a:schemeClr val="bg1"/>
                </a:solidFill>
                <a:latin typeface="Georgia Pro"/>
              </a:rPr>
              <a:t>sklearn.model_selection</a:t>
            </a:r>
            <a:r>
              <a:rPr lang="en-US" sz="1000" dirty="0">
                <a:solidFill>
                  <a:schemeClr val="bg1"/>
                </a:solidFill>
                <a:latin typeface="Georgia Pro"/>
              </a:rPr>
              <a:t> import </a:t>
            </a:r>
            <a:r>
              <a:rPr lang="en-US" sz="1000" err="1">
                <a:solidFill>
                  <a:schemeClr val="bg1"/>
                </a:solidFill>
                <a:latin typeface="Georgia Pro"/>
              </a:rPr>
              <a:t>train_test_split</a:t>
            </a:r>
            <a:endParaRPr lang="en-US" sz="1000">
              <a:solidFill>
                <a:schemeClr val="bg1"/>
              </a:solidFill>
              <a:latin typeface="Georgia Pro"/>
            </a:endParaRPr>
          </a:p>
          <a:p>
            <a:r>
              <a:rPr lang="en-US" sz="1000" dirty="0">
                <a:solidFill>
                  <a:schemeClr val="bg1"/>
                </a:solidFill>
                <a:latin typeface="Georgia Pro"/>
              </a:rPr>
              <a:t>X = </a:t>
            </a:r>
            <a:r>
              <a:rPr lang="en-US" sz="1000" err="1">
                <a:solidFill>
                  <a:schemeClr val="bg1"/>
                </a:solidFill>
                <a:latin typeface="Georgia Pro"/>
              </a:rPr>
              <a:t>df.drop</a:t>
            </a:r>
            <a:r>
              <a:rPr lang="en-US" sz="1000" dirty="0">
                <a:solidFill>
                  <a:schemeClr val="bg1"/>
                </a:solidFill>
                <a:latin typeface="Georgia Pro"/>
              </a:rPr>
              <a:t>('Y', axis=1)</a:t>
            </a:r>
          </a:p>
          <a:p>
            <a:r>
              <a:rPr lang="en-US" sz="1000" dirty="0">
                <a:solidFill>
                  <a:schemeClr val="bg1"/>
                </a:solidFill>
                <a:latin typeface="Georgia Pro"/>
              </a:rPr>
              <a:t>y = </a:t>
            </a:r>
            <a:r>
              <a:rPr lang="en-US" sz="1000" err="1">
                <a:solidFill>
                  <a:schemeClr val="bg1"/>
                </a:solidFill>
                <a:latin typeface="Georgia Pro"/>
              </a:rPr>
              <a:t>df</a:t>
            </a:r>
            <a:r>
              <a:rPr lang="en-US" sz="1000" dirty="0">
                <a:solidFill>
                  <a:schemeClr val="bg1"/>
                </a:solidFill>
                <a:latin typeface="Georgia Pro"/>
              </a:rPr>
              <a:t>['Y']</a:t>
            </a:r>
          </a:p>
          <a:p>
            <a:r>
              <a:rPr lang="en-US" sz="1000" err="1">
                <a:solidFill>
                  <a:schemeClr val="bg1"/>
                </a:solidFill>
                <a:latin typeface="Georgia Pro"/>
              </a:rPr>
              <a:t>X_train</a:t>
            </a:r>
            <a:r>
              <a:rPr lang="en-US" sz="1000" dirty="0">
                <a:solidFill>
                  <a:schemeClr val="bg1"/>
                </a:solidFill>
                <a:latin typeface="Georgia Pro"/>
              </a:rPr>
              <a:t>, </a:t>
            </a:r>
            <a:r>
              <a:rPr lang="en-US" sz="1000" err="1">
                <a:solidFill>
                  <a:schemeClr val="bg1"/>
                </a:solidFill>
                <a:latin typeface="Georgia Pro"/>
              </a:rPr>
              <a:t>X_test</a:t>
            </a:r>
            <a:r>
              <a:rPr lang="en-US" sz="1000" dirty="0">
                <a:solidFill>
                  <a:schemeClr val="bg1"/>
                </a:solidFill>
                <a:latin typeface="Georgia Pro"/>
              </a:rPr>
              <a:t>, </a:t>
            </a:r>
            <a:r>
              <a:rPr lang="en-US" sz="1000" err="1">
                <a:solidFill>
                  <a:schemeClr val="bg1"/>
                </a:solidFill>
                <a:latin typeface="Georgia Pro"/>
              </a:rPr>
              <a:t>y_train</a:t>
            </a:r>
            <a:r>
              <a:rPr lang="en-US" sz="1000" dirty="0">
                <a:solidFill>
                  <a:schemeClr val="bg1"/>
                </a:solidFill>
                <a:latin typeface="Georgia Pro"/>
              </a:rPr>
              <a:t>, </a:t>
            </a:r>
            <a:r>
              <a:rPr lang="en-US" sz="1000" err="1">
                <a:solidFill>
                  <a:schemeClr val="bg1"/>
                </a:solidFill>
                <a:latin typeface="Georgia Pro"/>
              </a:rPr>
              <a:t>y_test</a:t>
            </a:r>
            <a:r>
              <a:rPr lang="en-US" sz="1000" dirty="0">
                <a:solidFill>
                  <a:schemeClr val="bg1"/>
                </a:solidFill>
                <a:latin typeface="Georgia Pro"/>
              </a:rPr>
              <a:t> = </a:t>
            </a:r>
            <a:r>
              <a:rPr lang="en-US" sz="1000" err="1">
                <a:solidFill>
                  <a:schemeClr val="bg1"/>
                </a:solidFill>
                <a:latin typeface="Georgia Pro"/>
              </a:rPr>
              <a:t>train_test_split</a:t>
            </a:r>
            <a:r>
              <a:rPr lang="en-US" sz="1000" dirty="0">
                <a:solidFill>
                  <a:schemeClr val="bg1"/>
                </a:solidFill>
                <a:latin typeface="Georgia Pro"/>
              </a:rPr>
              <a:t>(X, y, </a:t>
            </a:r>
            <a:r>
              <a:rPr lang="en-US" sz="1000" err="1">
                <a:solidFill>
                  <a:schemeClr val="bg1"/>
                </a:solidFill>
                <a:latin typeface="Georgia Pro"/>
              </a:rPr>
              <a:t>test_size</a:t>
            </a:r>
            <a:r>
              <a:rPr lang="en-US" sz="1000" dirty="0">
                <a:solidFill>
                  <a:schemeClr val="bg1"/>
                </a:solidFill>
                <a:latin typeface="Georgia Pro"/>
              </a:rPr>
              <a:t>=0.2, </a:t>
            </a:r>
            <a:r>
              <a:rPr lang="en-US" sz="1000" err="1">
                <a:solidFill>
                  <a:schemeClr val="bg1"/>
                </a:solidFill>
                <a:latin typeface="Georgia Pro"/>
              </a:rPr>
              <a:t>random_state</a:t>
            </a:r>
            <a:r>
              <a:rPr lang="en-US" sz="1000" dirty="0">
                <a:solidFill>
                  <a:schemeClr val="bg1"/>
                </a:solidFill>
                <a:latin typeface="Georgia Pro"/>
              </a:rPr>
              <a:t>=42)</a:t>
            </a:r>
          </a:p>
          <a:p>
            <a:r>
              <a:rPr lang="en-US" sz="1000" dirty="0">
                <a:solidFill>
                  <a:schemeClr val="bg1"/>
                </a:solidFill>
                <a:latin typeface="Georgia Pro"/>
              </a:rPr>
              <a:t>model = </a:t>
            </a:r>
            <a:r>
              <a:rPr lang="en-US" sz="1000" err="1">
                <a:solidFill>
                  <a:schemeClr val="bg1"/>
                </a:solidFill>
                <a:latin typeface="Georgia Pro"/>
              </a:rPr>
              <a:t>LinearRegression</a:t>
            </a:r>
            <a:r>
              <a:rPr lang="en-US" sz="1000" dirty="0">
                <a:solidFill>
                  <a:schemeClr val="bg1"/>
                </a:solidFill>
                <a:latin typeface="Georgia Pro"/>
              </a:rPr>
              <a:t>()</a:t>
            </a:r>
          </a:p>
          <a:p>
            <a:r>
              <a:rPr lang="en-US" sz="1000" err="1">
                <a:solidFill>
                  <a:schemeClr val="bg1"/>
                </a:solidFill>
                <a:latin typeface="Georgia Pro"/>
              </a:rPr>
              <a:t>model.fit</a:t>
            </a:r>
            <a:r>
              <a:rPr lang="en-US" sz="1000" dirty="0">
                <a:solidFill>
                  <a:schemeClr val="bg1"/>
                </a:solidFill>
                <a:latin typeface="Georgia Pro"/>
              </a:rPr>
              <a:t>(</a:t>
            </a:r>
            <a:r>
              <a:rPr lang="en-US" sz="1000" err="1">
                <a:solidFill>
                  <a:schemeClr val="bg1"/>
                </a:solidFill>
                <a:latin typeface="Georgia Pro"/>
              </a:rPr>
              <a:t>X_train</a:t>
            </a:r>
            <a:r>
              <a:rPr lang="en-US" sz="1000" dirty="0">
                <a:solidFill>
                  <a:schemeClr val="bg1"/>
                </a:solidFill>
                <a:latin typeface="Georgia Pro"/>
              </a:rPr>
              <a:t>, </a:t>
            </a:r>
            <a:r>
              <a:rPr lang="en-US" sz="1000" err="1">
                <a:solidFill>
                  <a:schemeClr val="bg1"/>
                </a:solidFill>
                <a:latin typeface="Georgia Pro"/>
              </a:rPr>
              <a:t>y_train</a:t>
            </a:r>
            <a:r>
              <a:rPr lang="en-US" sz="1000" dirty="0">
                <a:solidFill>
                  <a:schemeClr val="bg1"/>
                </a:solidFill>
                <a:latin typeface="Georgia Pro"/>
              </a:rPr>
              <a:t>)</a:t>
            </a:r>
          </a:p>
          <a:p>
            <a:r>
              <a:rPr lang="en-US" sz="1000" dirty="0">
                <a:solidFill>
                  <a:schemeClr val="bg1"/>
                </a:solidFill>
                <a:latin typeface="Georgia Pro"/>
              </a:rPr>
              <a:t>importance = </a:t>
            </a:r>
            <a:r>
              <a:rPr lang="en-US" sz="1000" err="1">
                <a:solidFill>
                  <a:schemeClr val="bg1"/>
                </a:solidFill>
                <a:latin typeface="Georgia Pro"/>
              </a:rPr>
              <a:t>pd.DataFrame</a:t>
            </a:r>
            <a:r>
              <a:rPr lang="en-US" sz="1000" dirty="0">
                <a:solidFill>
                  <a:schemeClr val="bg1"/>
                </a:solidFill>
                <a:latin typeface="Georgia Pro"/>
              </a:rPr>
              <a:t>(</a:t>
            </a:r>
            <a:r>
              <a:rPr lang="en-US" sz="1000" err="1">
                <a:solidFill>
                  <a:schemeClr val="bg1"/>
                </a:solidFill>
                <a:latin typeface="Georgia Pro"/>
              </a:rPr>
              <a:t>model.coef</a:t>
            </a:r>
            <a:r>
              <a:rPr lang="en-US" sz="1000" dirty="0">
                <a:solidFill>
                  <a:schemeClr val="bg1"/>
                </a:solidFill>
                <a:latin typeface="Georgia Pro"/>
              </a:rPr>
              <a:t>_, index=</a:t>
            </a:r>
            <a:r>
              <a:rPr lang="en-US" sz="1000" err="1">
                <a:solidFill>
                  <a:schemeClr val="bg1"/>
                </a:solidFill>
                <a:latin typeface="Georgia Pro"/>
              </a:rPr>
              <a:t>X.columns</a:t>
            </a:r>
            <a:r>
              <a:rPr lang="en-US" sz="1000" dirty="0">
                <a:solidFill>
                  <a:schemeClr val="bg1"/>
                </a:solidFill>
                <a:latin typeface="Georgia Pro"/>
              </a:rPr>
              <a:t>, columns=["Coefficient"])</a:t>
            </a:r>
          </a:p>
          <a:p>
            <a:r>
              <a:rPr lang="en-US" sz="1000" dirty="0">
                <a:solidFill>
                  <a:schemeClr val="bg1"/>
                </a:solidFill>
                <a:latin typeface="Georgia Pro"/>
              </a:rPr>
              <a:t>importance = </a:t>
            </a:r>
            <a:r>
              <a:rPr lang="en-US" sz="1000" err="1">
                <a:solidFill>
                  <a:schemeClr val="bg1"/>
                </a:solidFill>
                <a:latin typeface="Georgia Pro"/>
              </a:rPr>
              <a:t>importance.sort_values</a:t>
            </a:r>
            <a:r>
              <a:rPr lang="en-US" sz="1000" dirty="0">
                <a:solidFill>
                  <a:schemeClr val="bg1"/>
                </a:solidFill>
                <a:latin typeface="Georgia Pro"/>
              </a:rPr>
              <a:t>(by="Coefficient", ascending=False)</a:t>
            </a:r>
          </a:p>
          <a:p>
            <a:r>
              <a:rPr lang="en-US" sz="1000" dirty="0">
                <a:solidFill>
                  <a:schemeClr val="bg1"/>
                </a:solidFill>
                <a:latin typeface="Georgia Pro"/>
              </a:rPr>
              <a:t>print("Feature Importance:")</a:t>
            </a:r>
          </a:p>
          <a:p>
            <a:r>
              <a:rPr lang="en-US" sz="1000" dirty="0">
                <a:solidFill>
                  <a:schemeClr val="bg1"/>
                </a:solidFill>
                <a:latin typeface="Georgia Pro"/>
              </a:rPr>
              <a:t>print(importance)</a:t>
            </a:r>
          </a:p>
          <a:p>
            <a:r>
              <a:rPr lang="en-US" sz="1000" dirty="0">
                <a:solidFill>
                  <a:schemeClr val="bg1"/>
                </a:solidFill>
                <a:latin typeface="Georgia Pro"/>
              </a:rPr>
              <a:t>print("Limitations/Issues:")</a:t>
            </a:r>
          </a:p>
          <a:p>
            <a:r>
              <a:rPr lang="en-US" sz="1000" dirty="0">
                <a:solidFill>
                  <a:schemeClr val="bg1"/>
                </a:solidFill>
                <a:latin typeface="Georgia Pro"/>
              </a:rPr>
              <a:t>print("- Potential outliers could skew the model's performance.")</a:t>
            </a:r>
          </a:p>
          <a:p>
            <a:r>
              <a:rPr lang="en-US" sz="1000" dirty="0">
                <a:solidFill>
                  <a:schemeClr val="bg1"/>
                </a:solidFill>
                <a:latin typeface="Georgia Pro"/>
              </a:rPr>
              <a:t>print("- Limited context on the domain and interpretation of the features.")</a:t>
            </a:r>
          </a:p>
          <a:p>
            <a:r>
              <a:rPr lang="en-US" sz="1000" dirty="0">
                <a:solidFill>
                  <a:schemeClr val="bg1"/>
                </a:solidFill>
                <a:latin typeface="Georgia Pro"/>
              </a:rPr>
              <a:t>print("- The dataset may not cover all relevant factors affecting the target variable.")</a:t>
            </a:r>
          </a:p>
          <a:p>
            <a:endParaRPr lang="en-US" sz="1000" dirty="0">
              <a:solidFill>
                <a:schemeClr val="bg1"/>
              </a:solidFill>
              <a:latin typeface="Georgia Pro"/>
            </a:endParaRP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Close-up of a circuit board&#10;&#10;Description automatically generated">
            <a:extLst>
              <a:ext uri="{FF2B5EF4-FFF2-40B4-BE49-F238E27FC236}">
                <a16:creationId xmlns:a16="http://schemas.microsoft.com/office/drawing/2014/main" id="{ED2591A8-4F40-D421-886F-4371BF391E89}"/>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9099826" y="148741"/>
            <a:ext cx="2970697" cy="828952"/>
          </a:xfrm>
          <a:prstGeom prst="rect">
            <a:avLst/>
          </a:prstGeom>
        </p:spPr>
      </p:pic>
      <p:sp>
        <p:nvSpPr>
          <p:cNvPr id="5" name="TextBox 4">
            <a:extLst>
              <a:ext uri="{FF2B5EF4-FFF2-40B4-BE49-F238E27FC236}">
                <a16:creationId xmlns:a16="http://schemas.microsoft.com/office/drawing/2014/main" id="{EE76278A-7A2A-AE18-2A3F-DF3E8765CFB3}"/>
              </a:ext>
            </a:extLst>
          </p:cNvPr>
          <p:cNvSpPr txBox="1"/>
          <p:nvPr/>
        </p:nvSpPr>
        <p:spPr>
          <a:xfrm>
            <a:off x="6040783" y="3164302"/>
            <a:ext cx="9144000" cy="317500"/>
          </a:xfrm>
          <a:prstGeom prst="rect">
            <a:avLst/>
          </a:prstGeom>
        </p:spPr>
        <p:txBody>
          <a:bodyPr lIns="91440" tIns="45720" rIns="91440" bIns="45720" anchor="t">
            <a:normAutofit fontScale="92500" lnSpcReduction="20000"/>
          </a:bodyPr>
          <a:lstStyle/>
          <a:p>
            <a:r>
              <a:rPr lang="en-US" dirty="0"/>
              <a:t>.</a:t>
            </a:r>
          </a:p>
        </p:txBody>
      </p:sp>
    </p:spTree>
    <p:extLst>
      <p:ext uri="{BB962C8B-B14F-4D97-AF65-F5344CB8AC3E}">
        <p14:creationId xmlns:p14="http://schemas.microsoft.com/office/powerpoint/2010/main" val="132556913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a:extLst>
              <a:ext uri="{FF2B5EF4-FFF2-40B4-BE49-F238E27FC236}">
                <a16:creationId xmlns:a16="http://schemas.microsoft.com/office/drawing/2014/main" id="{042BC7E5-76DB-4826-8C07-4A49B6353F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479558"/>
            <a:ext cx="1861854" cy="717514"/>
            <a:chOff x="0" y="1479558"/>
            <a:chExt cx="1861854" cy="717514"/>
          </a:xfrm>
          <a:solidFill>
            <a:schemeClr val="bg1"/>
          </a:solidFill>
        </p:grpSpPr>
        <p:sp>
          <p:nvSpPr>
            <p:cNvPr id="10" name="Freeform: Shape 9">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1" name="Freeform: Shape 10">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13" name="Freeform: Shape 12">
            <a:extLst>
              <a:ext uri="{FF2B5EF4-FFF2-40B4-BE49-F238E27FC236}">
                <a16:creationId xmlns:a16="http://schemas.microsoft.com/office/drawing/2014/main" id="{498F8FF6-43B4-494A-AF8F-123A4983E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8992" y="-34538"/>
            <a:ext cx="6655405" cy="6335470"/>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2B06059C-C357-4011-82B9-9C01063013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5194" y="-23905"/>
            <a:ext cx="6705251" cy="6318526"/>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5AFEC601-A132-47EE-B0C2-B38ACD9FC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6886" y="-23905"/>
            <a:ext cx="6705251" cy="6215019"/>
          </a:xfrm>
          <a:custGeom>
            <a:avLst/>
            <a:gdLst>
              <a:gd name="connsiteX0" fmla="*/ 1529549 w 6355652"/>
              <a:gd name="connsiteY0" fmla="*/ 0 h 5890980"/>
              <a:gd name="connsiteX1" fmla="*/ 4826104 w 6355652"/>
              <a:gd name="connsiteY1" fmla="*/ 0 h 5890980"/>
              <a:gd name="connsiteX2" fmla="*/ 4954579 w 6355652"/>
              <a:gd name="connsiteY2" fmla="*/ 78051 h 5890980"/>
              <a:gd name="connsiteX3" fmla="*/ 6355652 w 6355652"/>
              <a:gd name="connsiteY3" fmla="*/ 2713154 h 5890980"/>
              <a:gd name="connsiteX4" fmla="*/ 3177826 w 6355652"/>
              <a:gd name="connsiteY4" fmla="*/ 5890980 h 5890980"/>
              <a:gd name="connsiteX5" fmla="*/ 0 w 6355652"/>
              <a:gd name="connsiteY5" fmla="*/ 2713154 h 5890980"/>
              <a:gd name="connsiteX6" fmla="*/ 1401073 w 6355652"/>
              <a:gd name="connsiteY6" fmla="*/ 78051 h 58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C9C0AA-DA14-96DF-5EBF-05FDE45CE052}"/>
              </a:ext>
            </a:extLst>
          </p:cNvPr>
          <p:cNvSpPr>
            <a:spLocks noGrp="1"/>
          </p:cNvSpPr>
          <p:nvPr>
            <p:ph type="title"/>
          </p:nvPr>
        </p:nvSpPr>
        <p:spPr>
          <a:xfrm>
            <a:off x="2242409" y="188702"/>
            <a:ext cx="5786232" cy="5992927"/>
          </a:xfrm>
        </p:spPr>
        <p:txBody>
          <a:bodyPr vert="horz" lIns="91440" tIns="45720" rIns="91440" bIns="45720" rtlCol="0" anchor="b">
            <a:normAutofit fontScale="90000"/>
          </a:bodyPr>
          <a:lstStyle/>
          <a:p>
            <a:pPr algn="ctr"/>
            <a:r>
              <a:rPr lang="en-US" sz="2400" b="1" kern="1200" dirty="0">
                <a:solidFill>
                  <a:schemeClr val="bg1"/>
                </a:solidFill>
                <a:latin typeface="Georgia Pro"/>
              </a:rPr>
              <a:t>OUTPUT:</a:t>
            </a:r>
            <a:br>
              <a:rPr lang="en-US" sz="2400" kern="1200" dirty="0">
                <a:latin typeface="Georgia Pro"/>
              </a:rPr>
            </a:br>
            <a:br>
              <a:rPr lang="en-US" sz="1200" kern="1200" dirty="0">
                <a:latin typeface="Georgia Pro"/>
              </a:rPr>
            </a:br>
            <a:r>
              <a:rPr lang="en-US" sz="1600" b="1" kern="1200" dirty="0">
                <a:solidFill>
                  <a:schemeClr val="bg1"/>
                </a:solidFill>
                <a:latin typeface="Georgia Pro"/>
              </a:rPr>
              <a:t>Missing Values: </a:t>
            </a:r>
            <a:br>
              <a:rPr lang="en-US" sz="1600" kern="1200" dirty="0">
                <a:latin typeface="Georgia Pro"/>
              </a:rPr>
            </a:br>
            <a:r>
              <a:rPr lang="en-US" sz="1600" kern="1200" dirty="0">
                <a:solidFill>
                  <a:schemeClr val="bg1"/>
                </a:solidFill>
                <a:latin typeface="Georgia Pro"/>
              </a:rPr>
              <a:t>AGE 0</a:t>
            </a:r>
            <a:br>
              <a:rPr lang="en-US" sz="1600" kern="1200" dirty="0">
                <a:latin typeface="Georgia Pro"/>
              </a:rPr>
            </a:br>
            <a:r>
              <a:rPr lang="en-US" sz="1600" kern="1200" dirty="0">
                <a:solidFill>
                  <a:schemeClr val="bg1"/>
                </a:solidFill>
                <a:latin typeface="Georgia Pro"/>
              </a:rPr>
              <a:t> SEX 0</a:t>
            </a:r>
            <a:br>
              <a:rPr lang="en-US" sz="1600" kern="1200" dirty="0">
                <a:latin typeface="Georgia Pro"/>
              </a:rPr>
            </a:br>
            <a:r>
              <a:rPr lang="en-US" sz="1600" kern="1200" dirty="0">
                <a:solidFill>
                  <a:schemeClr val="bg1"/>
                </a:solidFill>
                <a:latin typeface="Georgia Pro"/>
              </a:rPr>
              <a:t> BMI 0 </a:t>
            </a:r>
            <a:br>
              <a:rPr lang="en-US" sz="1600" kern="1200" dirty="0">
                <a:latin typeface="Georgia Pro"/>
              </a:rPr>
            </a:br>
            <a:r>
              <a:rPr lang="en-US" sz="1600" kern="1200" dirty="0">
                <a:solidFill>
                  <a:schemeClr val="bg1"/>
                </a:solidFill>
                <a:latin typeface="Georgia Pro"/>
              </a:rPr>
              <a:t>BP 0 </a:t>
            </a:r>
            <a:br>
              <a:rPr lang="en-US" sz="1600" kern="1200" dirty="0">
                <a:latin typeface="Georgia Pro"/>
              </a:rPr>
            </a:br>
            <a:r>
              <a:rPr lang="en-US" sz="1600" kern="1200" dirty="0">
                <a:solidFill>
                  <a:schemeClr val="bg1"/>
                </a:solidFill>
                <a:latin typeface="Georgia Pro"/>
              </a:rPr>
              <a:t>S1 0 </a:t>
            </a:r>
            <a:br>
              <a:rPr lang="en-US" sz="1600" kern="1200" dirty="0">
                <a:latin typeface="Georgia Pro"/>
              </a:rPr>
            </a:br>
            <a:r>
              <a:rPr lang="en-US" sz="1600" kern="1200" dirty="0">
                <a:solidFill>
                  <a:schemeClr val="bg1"/>
                </a:solidFill>
                <a:latin typeface="Georgia Pro"/>
              </a:rPr>
              <a:t> S2 0</a:t>
            </a:r>
            <a:br>
              <a:rPr lang="en-US" sz="1600" kern="1200" dirty="0">
                <a:latin typeface="Georgia Pro"/>
              </a:rPr>
            </a:br>
            <a:r>
              <a:rPr lang="en-US" sz="1600" kern="1200" dirty="0">
                <a:solidFill>
                  <a:schemeClr val="bg1"/>
                </a:solidFill>
                <a:latin typeface="Georgia Pro"/>
              </a:rPr>
              <a:t> S3 0</a:t>
            </a:r>
            <a:br>
              <a:rPr lang="en-US" sz="1600" kern="1200" dirty="0">
                <a:latin typeface="Georgia Pro"/>
              </a:rPr>
            </a:br>
            <a:r>
              <a:rPr lang="en-US" sz="1600" kern="1200" dirty="0">
                <a:solidFill>
                  <a:schemeClr val="bg1"/>
                </a:solidFill>
                <a:latin typeface="Georgia Pro"/>
              </a:rPr>
              <a:t> S4 0 </a:t>
            </a:r>
            <a:br>
              <a:rPr lang="en-US" sz="1600" kern="1200" dirty="0">
                <a:latin typeface="Georgia Pro"/>
              </a:rPr>
            </a:br>
            <a:r>
              <a:rPr lang="en-US" sz="1600" kern="1200" dirty="0">
                <a:solidFill>
                  <a:schemeClr val="bg1"/>
                </a:solidFill>
                <a:latin typeface="Georgia Pro"/>
              </a:rPr>
              <a:t>S5 0  </a:t>
            </a:r>
            <a:br>
              <a:rPr lang="en-US" sz="1600" kern="1200" dirty="0">
                <a:latin typeface="Georgia Pro"/>
              </a:rPr>
            </a:br>
            <a:r>
              <a:rPr lang="en-US" sz="1600" kern="1200" dirty="0">
                <a:solidFill>
                  <a:schemeClr val="bg1"/>
                </a:solidFill>
                <a:latin typeface="Georgia Pro"/>
              </a:rPr>
              <a:t>S6 0 </a:t>
            </a:r>
            <a:br>
              <a:rPr lang="en-US" sz="1600" kern="1200" dirty="0">
                <a:latin typeface="Georgia Pro"/>
              </a:rPr>
            </a:br>
            <a:r>
              <a:rPr lang="en-US" sz="1600" kern="1200" dirty="0">
                <a:solidFill>
                  <a:schemeClr val="bg1"/>
                </a:solidFill>
                <a:latin typeface="Georgia Pro"/>
              </a:rPr>
              <a:t>Y 0 </a:t>
            </a:r>
            <a:br>
              <a:rPr lang="en-US" sz="1600" kern="1200" dirty="0">
                <a:latin typeface="Georgia Pro"/>
              </a:rPr>
            </a:br>
            <a:r>
              <a:rPr lang="en-US" sz="1600" kern="1200" err="1">
                <a:solidFill>
                  <a:schemeClr val="bg1"/>
                </a:solidFill>
                <a:latin typeface="Georgia Pro"/>
              </a:rPr>
              <a:t>dtype</a:t>
            </a:r>
            <a:r>
              <a:rPr lang="en-US" sz="1600" kern="1200" dirty="0">
                <a:solidFill>
                  <a:schemeClr val="bg1"/>
                </a:solidFill>
                <a:latin typeface="Georgia Pro"/>
              </a:rPr>
              <a:t>: int64</a:t>
            </a:r>
            <a:br>
              <a:rPr lang="en-US" sz="1600" kern="1200" dirty="0">
                <a:latin typeface="Georgia Pro"/>
              </a:rPr>
            </a:br>
            <a:br>
              <a:rPr lang="en-US" sz="1600" kern="1200" dirty="0">
                <a:latin typeface="Georgia Pro"/>
              </a:rPr>
            </a:br>
            <a:r>
              <a:rPr lang="en-US" sz="1600" b="1" kern="1200" dirty="0">
                <a:solidFill>
                  <a:schemeClr val="bg1"/>
                </a:solidFill>
                <a:latin typeface="Georgia Pro"/>
              </a:rPr>
              <a:t>Outliers detected in each column:</a:t>
            </a:r>
            <a:br>
              <a:rPr lang="en-US" sz="1600" kern="1200" dirty="0">
                <a:latin typeface="Georgia Pro"/>
              </a:rPr>
            </a:br>
            <a:r>
              <a:rPr lang="en-US" sz="1600" kern="1200" dirty="0">
                <a:solidFill>
                  <a:schemeClr val="bg1"/>
                </a:solidFill>
                <a:latin typeface="Georgia Pro"/>
              </a:rPr>
              <a:t>Number of outliers: </a:t>
            </a:r>
            <a:br>
              <a:rPr lang="en-US" sz="1600" kern="1200" dirty="0">
                <a:latin typeface="Georgia Pro"/>
              </a:rPr>
            </a:br>
            <a:r>
              <a:rPr lang="en-US" sz="1600" kern="1200" dirty="0">
                <a:solidFill>
                  <a:schemeClr val="bg1"/>
                </a:solidFill>
                <a:latin typeface="Georgia Pro"/>
              </a:rPr>
              <a:t>AGE 0 </a:t>
            </a:r>
            <a:br>
              <a:rPr lang="en-US" sz="1600" kern="1200" dirty="0">
                <a:latin typeface="Georgia Pro"/>
              </a:rPr>
            </a:br>
            <a:r>
              <a:rPr lang="en-US" sz="1600" kern="1200" dirty="0">
                <a:solidFill>
                  <a:schemeClr val="bg1"/>
                </a:solidFill>
                <a:latin typeface="Georgia Pro"/>
              </a:rPr>
              <a:t>SEX 0</a:t>
            </a:r>
            <a:br>
              <a:rPr lang="en-US" sz="1600" kern="1200" dirty="0">
                <a:latin typeface="Georgia Pro"/>
              </a:rPr>
            </a:br>
            <a:r>
              <a:rPr lang="en-US" sz="1600" kern="1200" dirty="0">
                <a:solidFill>
                  <a:schemeClr val="bg1"/>
                </a:solidFill>
                <a:latin typeface="Georgia Pro"/>
              </a:rPr>
              <a:t>BMI 3 </a:t>
            </a:r>
            <a:br>
              <a:rPr lang="en-US" sz="1600" kern="1200" dirty="0">
                <a:latin typeface="Georgia Pro"/>
              </a:rPr>
            </a:br>
            <a:r>
              <a:rPr lang="en-US" sz="1600" kern="1200" dirty="0">
                <a:solidFill>
                  <a:schemeClr val="bg1"/>
                </a:solidFill>
                <a:latin typeface="Georgia Pro"/>
              </a:rPr>
              <a:t>BP 0 </a:t>
            </a:r>
            <a:br>
              <a:rPr lang="en-US" sz="1600" kern="1200" dirty="0">
                <a:latin typeface="Georgia Pro"/>
              </a:rPr>
            </a:br>
            <a:r>
              <a:rPr lang="en-US" sz="1600" kern="1200" dirty="0">
                <a:solidFill>
                  <a:schemeClr val="bg1"/>
                </a:solidFill>
                <a:latin typeface="Georgia Pro"/>
              </a:rPr>
              <a:t>S1 8 </a:t>
            </a:r>
            <a:br>
              <a:rPr lang="en-US" sz="1600" kern="1200" dirty="0">
                <a:latin typeface="Georgia Pro"/>
              </a:rPr>
            </a:br>
            <a:r>
              <a:rPr lang="en-US" sz="1600" kern="1200" dirty="0">
                <a:solidFill>
                  <a:schemeClr val="bg1"/>
                </a:solidFill>
                <a:latin typeface="Georgia Pro"/>
              </a:rPr>
              <a:t>S2 7 </a:t>
            </a:r>
            <a:br>
              <a:rPr lang="en-US" sz="1600" kern="1200" dirty="0">
                <a:latin typeface="Georgia Pro"/>
              </a:rPr>
            </a:br>
            <a:r>
              <a:rPr lang="en-US" sz="1600" kern="1200" dirty="0">
                <a:solidFill>
                  <a:schemeClr val="bg1"/>
                </a:solidFill>
                <a:latin typeface="Georgia Pro"/>
              </a:rPr>
              <a:t>S3 7 </a:t>
            </a:r>
            <a:br>
              <a:rPr lang="en-US" sz="1600" kern="1200" dirty="0">
                <a:latin typeface="Georgia Pro"/>
              </a:rPr>
            </a:br>
            <a:r>
              <a:rPr lang="en-US" sz="1600" kern="1200" dirty="0">
                <a:solidFill>
                  <a:schemeClr val="bg1"/>
                </a:solidFill>
                <a:latin typeface="Georgia Pro"/>
              </a:rPr>
              <a:t>S4 2 </a:t>
            </a:r>
            <a:br>
              <a:rPr lang="en-US" sz="1600" kern="1200" dirty="0">
                <a:latin typeface="Georgia Pro"/>
              </a:rPr>
            </a:br>
            <a:r>
              <a:rPr lang="en-US" sz="1600" kern="1200" dirty="0">
                <a:solidFill>
                  <a:schemeClr val="bg1"/>
                </a:solidFill>
                <a:latin typeface="Georgia Pro"/>
              </a:rPr>
              <a:t>S5 4 </a:t>
            </a:r>
            <a:br>
              <a:rPr lang="en-US" sz="1600" kern="1200" dirty="0">
                <a:latin typeface="Georgia Pro"/>
              </a:rPr>
            </a:br>
            <a:r>
              <a:rPr lang="en-US" sz="1600" kern="1200" dirty="0">
                <a:solidFill>
                  <a:schemeClr val="bg1"/>
                </a:solidFill>
                <a:latin typeface="Georgia Pro"/>
              </a:rPr>
              <a:t>S6 9 </a:t>
            </a:r>
            <a:br>
              <a:rPr lang="en-US" sz="1600" kern="1200" dirty="0">
                <a:latin typeface="Georgia Pro"/>
              </a:rPr>
            </a:br>
            <a:r>
              <a:rPr lang="en-US" sz="1600" kern="1200" dirty="0">
                <a:solidFill>
                  <a:schemeClr val="bg1"/>
                </a:solidFill>
                <a:latin typeface="Georgia Pro"/>
              </a:rPr>
              <a:t>Y 0</a:t>
            </a:r>
            <a:br>
              <a:rPr lang="en-US" sz="1600" kern="1200" dirty="0">
                <a:latin typeface="Georgia Pro"/>
              </a:rPr>
            </a:br>
            <a:r>
              <a:rPr lang="en-US" sz="1600" kern="1200" err="1">
                <a:solidFill>
                  <a:schemeClr val="bg1"/>
                </a:solidFill>
                <a:latin typeface="Georgia Pro"/>
              </a:rPr>
              <a:t>dtype</a:t>
            </a:r>
            <a:r>
              <a:rPr lang="en-US" sz="1600" kern="1200" dirty="0">
                <a:solidFill>
                  <a:schemeClr val="bg1"/>
                </a:solidFill>
                <a:latin typeface="Georgia Pro"/>
              </a:rPr>
              <a:t>: int64</a:t>
            </a:r>
          </a:p>
        </p:txBody>
      </p:sp>
      <p:sp>
        <p:nvSpPr>
          <p:cNvPr id="19"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4716" y="188494"/>
            <a:ext cx="1048371" cy="104837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1" name="Graphic 212">
            <a:extLst>
              <a:ext uri="{FF2B5EF4-FFF2-40B4-BE49-F238E27FC236}">
                <a16:creationId xmlns:a16="http://schemas.microsoft.com/office/drawing/2014/main" id="{218E095B-4870-4AD5-9C41-C16D595235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4716" y="188494"/>
            <a:ext cx="1048371" cy="104837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3"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583101" y="3578317"/>
            <a:ext cx="1054466" cy="469689"/>
            <a:chOff x="9841624" y="4115729"/>
            <a:chExt cx="602169" cy="268223"/>
          </a:xfrm>
          <a:solidFill>
            <a:schemeClr val="bg1"/>
          </a:solidFill>
        </p:grpSpPr>
        <p:sp>
          <p:nvSpPr>
            <p:cNvPr id="24" name="Freeform: Shape 23">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0" name="Oval 29">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4525" y="4910353"/>
            <a:ext cx="468090" cy="46809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Oval 31">
            <a:extLst>
              <a:ext uri="{FF2B5EF4-FFF2-40B4-BE49-F238E27FC236}">
                <a16:creationId xmlns:a16="http://schemas.microsoft.com/office/drawing/2014/main" id="{BE8CB2F0-2F5A-4EBD-B214-E0309C31F5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4525" y="4910353"/>
            <a:ext cx="468090" cy="468090"/>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Freeform: Shape 33">
            <a:extLst>
              <a:ext uri="{FF2B5EF4-FFF2-40B4-BE49-F238E27FC236}">
                <a16:creationId xmlns:a16="http://schemas.microsoft.com/office/drawing/2014/main" id="{FFD3887D-244B-4EC4-9208-E304984C5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6" name="Freeform: Shape 35">
            <a:extLst>
              <a:ext uri="{FF2B5EF4-FFF2-40B4-BE49-F238E27FC236}">
                <a16:creationId xmlns:a16="http://schemas.microsoft.com/office/drawing/2014/main" id="{97224C31-855E-4593-8A58-5B2B0CC4F5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262501586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B5805E-BB98-5EEB-DB8D-90B935D645BF}"/>
              </a:ext>
            </a:extLst>
          </p:cNvPr>
          <p:cNvSpPr>
            <a:spLocks noGrp="1"/>
          </p:cNvSpPr>
          <p:nvPr>
            <p:ph type="title"/>
          </p:nvPr>
        </p:nvSpPr>
        <p:spPr>
          <a:xfrm>
            <a:off x="838200" y="1748452"/>
            <a:ext cx="4974771" cy="3587786"/>
          </a:xfrm>
        </p:spPr>
        <p:txBody>
          <a:bodyPr>
            <a:normAutofit/>
          </a:bodyPr>
          <a:lstStyle/>
          <a:p>
            <a:pPr algn="ctr"/>
            <a:br>
              <a:rPr lang="en-US" sz="2800" dirty="0"/>
            </a:br>
            <a:r>
              <a:rPr lang="en-US" sz="2800" dirty="0">
                <a:solidFill>
                  <a:schemeClr val="bg1"/>
                </a:solidFill>
              </a:rPr>
              <a:t>                              </a:t>
            </a:r>
            <a:br>
              <a:rPr lang="en-US" sz="2800" dirty="0"/>
            </a:br>
            <a:r>
              <a:rPr lang="en-US" sz="2800" dirty="0">
                <a:solidFill>
                  <a:schemeClr val="bg1"/>
                </a:solidFill>
              </a:rPr>
              <a:t>                              </a:t>
            </a:r>
            <a:r>
              <a:rPr lang="en-US" sz="2800" b="1" dirty="0">
                <a:solidFill>
                  <a:schemeClr val="bg1"/>
                </a:solidFill>
              </a:rPr>
              <a:t> </a:t>
            </a:r>
            <a:r>
              <a:rPr lang="en-US" sz="2400" b="1" dirty="0">
                <a:solidFill>
                  <a:schemeClr val="bg1"/>
                </a:solidFill>
                <a:latin typeface="Georgia Pro"/>
              </a:rPr>
              <a:t>INTRODUCTION</a:t>
            </a:r>
          </a:p>
          <a:p>
            <a:pPr marL="285750" indent="-285750" algn="ctr">
              <a:buFont typeface="Arial"/>
              <a:buChar char="•"/>
            </a:pPr>
            <a:endParaRPr lang="en-US" sz="2800">
              <a:solidFill>
                <a:schemeClr val="bg1"/>
              </a:solidFill>
            </a:endParaRPr>
          </a:p>
          <a:p>
            <a:pPr algn="ctr"/>
            <a:endParaRPr lang="en-US" sz="2800">
              <a:solidFill>
                <a:schemeClr val="bg1"/>
              </a:solidFill>
            </a:endParaRPr>
          </a:p>
        </p:txBody>
      </p:sp>
      <p:grpSp>
        <p:nvGrpSpPr>
          <p:cNvPr id="12"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13" name="Freeform: Shape 12">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16"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8"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0"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21" name="Freeform: Shape 20">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191"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alpha val="60000"/>
            </a:schemeClr>
          </a:solidFill>
        </p:grpSpPr>
        <p:sp>
          <p:nvSpPr>
            <p:cNvPr id="192" name="Freeform: Shape 191">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3" name="Content Placeholder 2">
            <a:extLst>
              <a:ext uri="{FF2B5EF4-FFF2-40B4-BE49-F238E27FC236}">
                <a16:creationId xmlns:a16="http://schemas.microsoft.com/office/drawing/2014/main" id="{E0121063-1724-7101-E883-364724B6553C}"/>
              </a:ext>
            </a:extLst>
          </p:cNvPr>
          <p:cNvSpPr>
            <a:spLocks noGrp="1"/>
          </p:cNvSpPr>
          <p:nvPr>
            <p:ph idx="1"/>
          </p:nvPr>
        </p:nvSpPr>
        <p:spPr>
          <a:xfrm>
            <a:off x="6477270" y="1130846"/>
            <a:ext cx="4974771" cy="4351338"/>
          </a:xfrm>
        </p:spPr>
        <p:txBody>
          <a:bodyPr vert="horz" lIns="91440" tIns="45720" rIns="91440" bIns="45720" rtlCol="0" anchor="t">
            <a:normAutofit/>
          </a:bodyPr>
          <a:lstStyle/>
          <a:p>
            <a:pPr marL="0" indent="0">
              <a:buNone/>
            </a:pPr>
            <a:r>
              <a:rPr lang="en-US" sz="3200" b="1" dirty="0">
                <a:solidFill>
                  <a:schemeClr val="bg1"/>
                </a:solidFill>
                <a:latin typeface="Georgia Pro"/>
              </a:rPr>
              <a:t>Objective:</a:t>
            </a:r>
            <a:r>
              <a:rPr lang="en-US" sz="3200" dirty="0">
                <a:solidFill>
                  <a:schemeClr val="bg1"/>
                </a:solidFill>
                <a:latin typeface="Georgia Pro"/>
              </a:rPr>
              <a:t> To perform a deep dive analysis of health data focusing on various health metrics and their correlations</a:t>
            </a:r>
            <a:r>
              <a:rPr lang="en-US" dirty="0">
                <a:solidFill>
                  <a:schemeClr val="bg1"/>
                </a:solidFill>
                <a:latin typeface="Georgia Pro"/>
              </a:rPr>
              <a:t>.</a:t>
            </a:r>
            <a:endParaRPr lang="en-US">
              <a:solidFill>
                <a:schemeClr val="bg1"/>
              </a:solidFill>
              <a:latin typeface="Georgia Pro"/>
            </a:endParaRPr>
          </a:p>
        </p:txBody>
      </p:sp>
    </p:spTree>
    <p:extLst>
      <p:ext uri="{BB962C8B-B14F-4D97-AF65-F5344CB8AC3E}">
        <p14:creationId xmlns:p14="http://schemas.microsoft.com/office/powerpoint/2010/main" val="42624708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A69AAE0-49D5-4C8B-8BA2-55898C00E0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8BFB3C9A-D776-E064-BB89-3F5B52F20905}"/>
              </a:ext>
            </a:extLst>
          </p:cNvPr>
          <p:cNvPicPr>
            <a:picLocks noChangeAspect="1"/>
          </p:cNvPicPr>
          <p:nvPr/>
        </p:nvPicPr>
        <p:blipFill>
          <a:blip r:embed="rId2"/>
          <a:srcRect r="10580" b="4"/>
          <a:stretch/>
        </p:blipFill>
        <p:spPr>
          <a:xfrm>
            <a:off x="-4" y="-4"/>
            <a:ext cx="7534640" cy="6857984"/>
          </a:xfrm>
          <a:custGeom>
            <a:avLst/>
            <a:gdLst/>
            <a:ahLst/>
            <a:cxnLst/>
            <a:rect l="l" t="t" r="r" b="b"/>
            <a:pathLst>
              <a:path w="7534640" h="6857984">
                <a:moveTo>
                  <a:pt x="0" y="0"/>
                </a:moveTo>
                <a:lnTo>
                  <a:pt x="7534640" y="0"/>
                </a:lnTo>
                <a:lnTo>
                  <a:pt x="7534640" y="3832811"/>
                </a:lnTo>
                <a:lnTo>
                  <a:pt x="7344853" y="3826712"/>
                </a:lnTo>
                <a:cubicBezTo>
                  <a:pt x="7344853" y="3826712"/>
                  <a:pt x="7341511" y="3826712"/>
                  <a:pt x="7341511" y="3826712"/>
                </a:cubicBezTo>
                <a:cubicBezTo>
                  <a:pt x="7274667" y="3823370"/>
                  <a:pt x="7211169" y="3823370"/>
                  <a:pt x="7144324" y="3820027"/>
                </a:cubicBezTo>
                <a:cubicBezTo>
                  <a:pt x="6913719" y="3820027"/>
                  <a:pt x="6683113" y="3820027"/>
                  <a:pt x="6455848" y="3820027"/>
                </a:cubicBezTo>
                <a:cubicBezTo>
                  <a:pt x="6231926" y="3910265"/>
                  <a:pt x="5987951" y="3833396"/>
                  <a:pt x="5767372" y="3903581"/>
                </a:cubicBezTo>
                <a:cubicBezTo>
                  <a:pt x="5533423" y="3900239"/>
                  <a:pt x="5312845" y="3970423"/>
                  <a:pt x="5082238" y="4000503"/>
                </a:cubicBezTo>
                <a:cubicBezTo>
                  <a:pt x="4908446" y="4013871"/>
                  <a:pt x="4731314" y="3997160"/>
                  <a:pt x="4570892" y="4067345"/>
                </a:cubicBezTo>
                <a:cubicBezTo>
                  <a:pt x="4447233" y="4124161"/>
                  <a:pt x="4350312" y="4197688"/>
                  <a:pt x="4483996" y="4348083"/>
                </a:cubicBezTo>
                <a:cubicBezTo>
                  <a:pt x="4644419" y="4344742"/>
                  <a:pt x="4627708" y="4598742"/>
                  <a:pt x="4788129" y="4561979"/>
                </a:cubicBezTo>
                <a:cubicBezTo>
                  <a:pt x="4754709" y="4678954"/>
                  <a:pt x="4641076" y="4618795"/>
                  <a:pt x="4600971" y="4705690"/>
                </a:cubicBezTo>
                <a:cubicBezTo>
                  <a:pt x="4684524" y="4779217"/>
                  <a:pt x="4844945" y="4725744"/>
                  <a:pt x="4871683" y="4879480"/>
                </a:cubicBezTo>
                <a:cubicBezTo>
                  <a:pt x="4838262" y="5039902"/>
                  <a:pt x="4945210" y="5019849"/>
                  <a:pt x="5032105" y="5029876"/>
                </a:cubicBezTo>
                <a:cubicBezTo>
                  <a:pt x="5239317" y="5049930"/>
                  <a:pt x="5439843" y="5063297"/>
                  <a:pt x="5643713" y="5096719"/>
                </a:cubicBezTo>
                <a:cubicBezTo>
                  <a:pt x="5693844" y="5106745"/>
                  <a:pt x="5810819" y="5083350"/>
                  <a:pt x="5800794" y="5186956"/>
                </a:cubicBezTo>
                <a:cubicBezTo>
                  <a:pt x="5790767" y="5270508"/>
                  <a:pt x="5700529" y="5240431"/>
                  <a:pt x="5643713" y="5243772"/>
                </a:cubicBezTo>
                <a:cubicBezTo>
                  <a:pt x="5329553" y="5283879"/>
                  <a:pt x="5012052" y="5220378"/>
                  <a:pt x="4701235" y="5223719"/>
                </a:cubicBezTo>
                <a:cubicBezTo>
                  <a:pt x="4664472" y="5223719"/>
                  <a:pt x="4657787" y="5334009"/>
                  <a:pt x="4577576" y="5297246"/>
                </a:cubicBezTo>
                <a:cubicBezTo>
                  <a:pt x="4788129" y="5397510"/>
                  <a:pt x="5767372" y="5424248"/>
                  <a:pt x="6094900" y="5477721"/>
                </a:cubicBezTo>
                <a:cubicBezTo>
                  <a:pt x="5754004" y="5858724"/>
                  <a:pt x="5429817" y="5628117"/>
                  <a:pt x="5159105" y="5842012"/>
                </a:cubicBezTo>
                <a:cubicBezTo>
                  <a:pt x="5159105" y="5842012"/>
                  <a:pt x="5212580" y="5842012"/>
                  <a:pt x="5443187" y="5912197"/>
                </a:cubicBezTo>
                <a:cubicBezTo>
                  <a:pt x="5627002" y="5969012"/>
                  <a:pt x="5536765" y="6049223"/>
                  <a:pt x="6001321" y="6202962"/>
                </a:cubicBezTo>
                <a:cubicBezTo>
                  <a:pt x="5824188" y="6253093"/>
                  <a:pt x="5593581" y="6156172"/>
                  <a:pt x="5506685" y="6416857"/>
                </a:cubicBezTo>
                <a:cubicBezTo>
                  <a:pt x="5643713" y="6463648"/>
                  <a:pt x="5807477" y="6420200"/>
                  <a:pt x="5904398" y="6543858"/>
                </a:cubicBezTo>
                <a:cubicBezTo>
                  <a:pt x="5934478" y="6580622"/>
                  <a:pt x="5964557" y="6604017"/>
                  <a:pt x="6001321" y="6624068"/>
                </a:cubicBezTo>
                <a:cubicBezTo>
                  <a:pt x="5984612" y="6630754"/>
                  <a:pt x="5964557" y="6637437"/>
                  <a:pt x="5951188" y="6644121"/>
                </a:cubicBezTo>
                <a:cubicBezTo>
                  <a:pt x="5977925" y="6667518"/>
                  <a:pt x="6663060" y="6794517"/>
                  <a:pt x="6836850" y="6797860"/>
                </a:cubicBezTo>
                <a:cubicBezTo>
                  <a:pt x="6761652" y="6822926"/>
                  <a:pt x="6636845" y="6844075"/>
                  <a:pt x="6553814" y="6856412"/>
                </a:cubicBezTo>
                <a:lnTo>
                  <a:pt x="6542822" y="6857984"/>
                </a:lnTo>
                <a:lnTo>
                  <a:pt x="0" y="6857984"/>
                </a:lnTo>
                <a:close/>
              </a:path>
            </a:pathLst>
          </a:custGeom>
        </p:spPr>
      </p:pic>
      <p:sp>
        <p:nvSpPr>
          <p:cNvPr id="2" name="Title 1">
            <a:extLst>
              <a:ext uri="{FF2B5EF4-FFF2-40B4-BE49-F238E27FC236}">
                <a16:creationId xmlns:a16="http://schemas.microsoft.com/office/drawing/2014/main" id="{0CC5A43A-5309-9CE9-7761-41ACD1487209}"/>
              </a:ext>
            </a:extLst>
          </p:cNvPr>
          <p:cNvSpPr>
            <a:spLocks noGrp="1"/>
          </p:cNvSpPr>
          <p:nvPr>
            <p:ph type="title"/>
          </p:nvPr>
        </p:nvSpPr>
        <p:spPr>
          <a:xfrm flipH="1">
            <a:off x="4936247" y="3874054"/>
            <a:ext cx="3119143" cy="884234"/>
          </a:xfrm>
        </p:spPr>
        <p:txBody>
          <a:bodyPr vert="horz" lIns="91440" tIns="45720" rIns="91440" bIns="45720" rtlCol="0" anchor="b">
            <a:normAutofit/>
          </a:bodyPr>
          <a:lstStyle/>
          <a:p>
            <a:r>
              <a:rPr lang="en-US" sz="4000" dirty="0">
                <a:latin typeface="Georgia Pro"/>
              </a:rPr>
              <a:t>OUTLIERS</a:t>
            </a:r>
            <a:endParaRPr lang="en-US" sz="4000" kern="1200" dirty="0">
              <a:latin typeface="Georgia Pro"/>
            </a:endParaRPr>
          </a:p>
        </p:txBody>
      </p:sp>
      <p:pic>
        <p:nvPicPr>
          <p:cNvPr id="4" name="Picture 3" descr="A hand holding a computer and a globe&#10;&#10;Description automatically generated">
            <a:extLst>
              <a:ext uri="{FF2B5EF4-FFF2-40B4-BE49-F238E27FC236}">
                <a16:creationId xmlns:a16="http://schemas.microsoft.com/office/drawing/2014/main" id="{81215DED-FB07-0F3A-4399-FF1C85F29722}"/>
              </a:ext>
            </a:extLst>
          </p:cNvPr>
          <p:cNvPicPr>
            <a:picLocks noChangeAspect="1"/>
          </p:cNvPicPr>
          <p:nvPr/>
        </p:nvPicPr>
        <p:blipFill>
          <a:blip r:embed="rId3">
            <a:extLst>
              <a:ext uri="{837473B0-CC2E-450A-ABE3-18F120FF3D39}">
                <a1611:picAttrSrcUrl xmlns:a1611="http://schemas.microsoft.com/office/drawing/2016/11/main" r:id="rId4"/>
              </a:ext>
            </a:extLst>
          </a:blip>
          <a:srcRect l="8897" r="25846" b="1"/>
          <a:stretch/>
        </p:blipFill>
        <p:spPr>
          <a:xfrm>
            <a:off x="7653541" y="6"/>
            <a:ext cx="4538463" cy="3877247"/>
          </a:xfrm>
          <a:custGeom>
            <a:avLst/>
            <a:gdLst/>
            <a:ahLst/>
            <a:cxnLst/>
            <a:rect l="l" t="t" r="r" b="b"/>
            <a:pathLst>
              <a:path w="4538463" h="3877247">
                <a:moveTo>
                  <a:pt x="0" y="0"/>
                </a:moveTo>
                <a:lnTo>
                  <a:pt x="4538463" y="0"/>
                </a:lnTo>
                <a:lnTo>
                  <a:pt x="4538463" y="3437173"/>
                </a:lnTo>
                <a:lnTo>
                  <a:pt x="4530710" y="3429000"/>
                </a:lnTo>
                <a:cubicBezTo>
                  <a:pt x="4370289" y="3495842"/>
                  <a:pt x="4239946" y="3686344"/>
                  <a:pt x="4056129" y="3636211"/>
                </a:cubicBezTo>
                <a:cubicBezTo>
                  <a:pt x="3872313" y="3589422"/>
                  <a:pt x="3788760" y="3830055"/>
                  <a:pt x="3618310" y="3756528"/>
                </a:cubicBezTo>
                <a:cubicBezTo>
                  <a:pt x="3394389" y="3823371"/>
                  <a:pt x="3163783" y="3823371"/>
                  <a:pt x="2933176" y="3810002"/>
                </a:cubicBezTo>
                <a:cubicBezTo>
                  <a:pt x="2702570" y="3840081"/>
                  <a:pt x="2471962" y="3873503"/>
                  <a:pt x="2238015" y="3850107"/>
                </a:cubicBezTo>
                <a:cubicBezTo>
                  <a:pt x="2007408" y="3870161"/>
                  <a:pt x="1783486" y="3883529"/>
                  <a:pt x="1552880" y="3863476"/>
                </a:cubicBezTo>
                <a:cubicBezTo>
                  <a:pt x="1322274" y="3886870"/>
                  <a:pt x="1091667" y="3876844"/>
                  <a:pt x="864402" y="3860134"/>
                </a:cubicBezTo>
                <a:cubicBezTo>
                  <a:pt x="757455" y="3860134"/>
                  <a:pt x="653849" y="3856792"/>
                  <a:pt x="546902" y="3856792"/>
                </a:cubicBezTo>
                <a:cubicBezTo>
                  <a:pt x="404861" y="3850108"/>
                  <a:pt x="262821" y="3845095"/>
                  <a:pt x="120363" y="3840499"/>
                </a:cubicBezTo>
                <a:lnTo>
                  <a:pt x="0" y="3836632"/>
                </a:lnTo>
                <a:close/>
              </a:path>
            </a:pathLst>
          </a:custGeom>
        </p:spPr>
      </p:pic>
    </p:spTree>
    <p:extLst>
      <p:ext uri="{BB962C8B-B14F-4D97-AF65-F5344CB8AC3E}">
        <p14:creationId xmlns:p14="http://schemas.microsoft.com/office/powerpoint/2010/main" val="419303074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endParaRPr>
          </a:p>
        </p:txBody>
      </p:sp>
      <p:sp>
        <p:nvSpPr>
          <p:cNvPr id="2" name="Title 1">
            <a:extLst>
              <a:ext uri="{FF2B5EF4-FFF2-40B4-BE49-F238E27FC236}">
                <a16:creationId xmlns:a16="http://schemas.microsoft.com/office/drawing/2014/main" id="{85147A7A-93C7-3B60-C08D-43312E897EAB}"/>
              </a:ext>
            </a:extLst>
          </p:cNvPr>
          <p:cNvSpPr>
            <a:spLocks noGrp="1"/>
          </p:cNvSpPr>
          <p:nvPr>
            <p:ph type="title"/>
          </p:nvPr>
        </p:nvSpPr>
        <p:spPr>
          <a:xfrm>
            <a:off x="1932903" y="-415"/>
            <a:ext cx="8071706" cy="6308035"/>
          </a:xfrm>
        </p:spPr>
        <p:txBody>
          <a:bodyPr vert="horz" lIns="91440" tIns="45720" rIns="91440" bIns="45720" rtlCol="0" anchor="b">
            <a:noAutofit/>
          </a:bodyPr>
          <a:lstStyle/>
          <a:p>
            <a:r>
              <a:rPr lang="en-US" sz="1600" kern="1200" dirty="0">
                <a:solidFill>
                  <a:schemeClr val="bg1"/>
                </a:solidFill>
                <a:latin typeface="Georgia Pro"/>
              </a:rPr>
              <a:t>Data types after transformation: </a:t>
            </a:r>
            <a:br>
              <a:rPr lang="en-US" sz="1600" kern="1200" dirty="0">
                <a:latin typeface="Georgia Pro"/>
              </a:rPr>
            </a:br>
            <a:r>
              <a:rPr lang="en-US" sz="1600" kern="1200" dirty="0">
                <a:solidFill>
                  <a:schemeClr val="bg1"/>
                </a:solidFill>
                <a:latin typeface="Georgia Pro"/>
              </a:rPr>
              <a:t>AGE int64 </a:t>
            </a:r>
            <a:br>
              <a:rPr lang="en-US" sz="1600" kern="1200" dirty="0">
                <a:latin typeface="Georgia Pro"/>
              </a:rPr>
            </a:br>
            <a:r>
              <a:rPr lang="en-US" sz="1600" kern="1200" dirty="0">
                <a:solidFill>
                  <a:schemeClr val="bg1"/>
                </a:solidFill>
                <a:latin typeface="Georgia Pro"/>
              </a:rPr>
              <a:t>SEX int64</a:t>
            </a:r>
            <a:br>
              <a:rPr lang="en-US" sz="1600" kern="1200" dirty="0">
                <a:latin typeface="Georgia Pro"/>
              </a:rPr>
            </a:br>
            <a:r>
              <a:rPr lang="en-US" sz="1600" kern="1200" dirty="0">
                <a:solidFill>
                  <a:schemeClr val="bg1"/>
                </a:solidFill>
                <a:latin typeface="Georgia Pro"/>
              </a:rPr>
              <a:t>BMI float64 </a:t>
            </a:r>
            <a:br>
              <a:rPr lang="en-US" sz="1600" kern="1200" dirty="0">
                <a:latin typeface="Georgia Pro"/>
              </a:rPr>
            </a:br>
            <a:r>
              <a:rPr lang="en-US" sz="1600" kern="1200" dirty="0">
                <a:solidFill>
                  <a:schemeClr val="bg1"/>
                </a:solidFill>
                <a:latin typeface="Georgia Pro"/>
              </a:rPr>
              <a:t>BP float64 </a:t>
            </a:r>
            <a:br>
              <a:rPr lang="en-US" sz="1600" kern="1200" dirty="0">
                <a:latin typeface="Georgia Pro"/>
              </a:rPr>
            </a:br>
            <a:r>
              <a:rPr lang="en-US" sz="1600" kern="1200" dirty="0">
                <a:solidFill>
                  <a:schemeClr val="bg1"/>
                </a:solidFill>
                <a:latin typeface="Georgia Pro"/>
              </a:rPr>
              <a:t>S1 int64</a:t>
            </a:r>
            <a:br>
              <a:rPr lang="en-US" sz="1600" kern="1200" dirty="0">
                <a:latin typeface="Georgia Pro"/>
              </a:rPr>
            </a:br>
            <a:r>
              <a:rPr lang="en-US" sz="1600" kern="1200" dirty="0">
                <a:solidFill>
                  <a:schemeClr val="bg1"/>
                </a:solidFill>
                <a:latin typeface="Georgia Pro"/>
              </a:rPr>
              <a:t>S2 float64</a:t>
            </a:r>
            <a:br>
              <a:rPr lang="en-US" sz="1600" kern="1200" dirty="0">
                <a:latin typeface="Georgia Pro"/>
              </a:rPr>
            </a:br>
            <a:r>
              <a:rPr lang="en-US" sz="1600" kern="1200" dirty="0">
                <a:solidFill>
                  <a:schemeClr val="bg1"/>
                </a:solidFill>
                <a:latin typeface="Georgia Pro"/>
              </a:rPr>
              <a:t>S3 float64 </a:t>
            </a:r>
            <a:br>
              <a:rPr lang="en-US" sz="1600" kern="1200" dirty="0">
                <a:latin typeface="Georgia Pro"/>
              </a:rPr>
            </a:br>
            <a:r>
              <a:rPr lang="en-US" sz="1600" kern="1200" dirty="0">
                <a:solidFill>
                  <a:schemeClr val="bg1"/>
                </a:solidFill>
                <a:latin typeface="Georgia Pro"/>
              </a:rPr>
              <a:t>S4 float64</a:t>
            </a:r>
            <a:br>
              <a:rPr lang="en-US" sz="1600" kern="1200" dirty="0">
                <a:latin typeface="Georgia Pro"/>
              </a:rPr>
            </a:br>
            <a:r>
              <a:rPr lang="en-US" sz="1600" kern="1200" dirty="0">
                <a:solidFill>
                  <a:schemeClr val="bg1"/>
                </a:solidFill>
                <a:latin typeface="Georgia Pro"/>
              </a:rPr>
              <a:t>S5 float64 </a:t>
            </a:r>
            <a:br>
              <a:rPr lang="en-US" sz="1600" kern="1200" dirty="0">
                <a:latin typeface="Georgia Pro"/>
              </a:rPr>
            </a:br>
            <a:r>
              <a:rPr lang="en-US" sz="1600" kern="1200" dirty="0">
                <a:solidFill>
                  <a:schemeClr val="bg1"/>
                </a:solidFill>
                <a:latin typeface="Georgia Pro"/>
              </a:rPr>
              <a:t>S6 int64 </a:t>
            </a:r>
            <a:br>
              <a:rPr lang="en-US" sz="1600" kern="1200" dirty="0">
                <a:latin typeface="Georgia Pro"/>
              </a:rPr>
            </a:br>
            <a:r>
              <a:rPr lang="en-US" sz="1600" kern="1200" dirty="0">
                <a:solidFill>
                  <a:schemeClr val="bg1"/>
                </a:solidFill>
                <a:latin typeface="Georgia Pro"/>
              </a:rPr>
              <a:t>Y int64 </a:t>
            </a:r>
            <a:br>
              <a:rPr lang="en-US" sz="1600" kern="1200" dirty="0">
                <a:latin typeface="Georgia Pro"/>
              </a:rPr>
            </a:br>
            <a:r>
              <a:rPr lang="en-US" sz="1600" kern="1200" err="1">
                <a:solidFill>
                  <a:schemeClr val="bg1"/>
                </a:solidFill>
                <a:latin typeface="Georgia Pro"/>
              </a:rPr>
              <a:t>dtype</a:t>
            </a:r>
            <a:r>
              <a:rPr lang="en-US" sz="1600" kern="1200" dirty="0">
                <a:solidFill>
                  <a:schemeClr val="bg1"/>
                </a:solidFill>
                <a:latin typeface="Georgia Pro"/>
              </a:rPr>
              <a:t>: object</a:t>
            </a:r>
            <a:br>
              <a:rPr lang="en-US" sz="1600" kern="1200" dirty="0">
                <a:latin typeface="Georgia Pro"/>
              </a:rPr>
            </a:br>
            <a:br>
              <a:rPr lang="en-US" sz="1600" kern="1200" dirty="0">
                <a:latin typeface="Georgia Pro"/>
              </a:rPr>
            </a:br>
            <a:r>
              <a:rPr lang="en-US" sz="1600" kern="1200" dirty="0">
                <a:solidFill>
                  <a:schemeClr val="bg1"/>
                </a:solidFill>
                <a:latin typeface="Georgia Pro"/>
              </a:rPr>
              <a:t>Data Types:</a:t>
            </a:r>
            <a:br>
              <a:rPr lang="en-US" sz="1600" kern="1200" dirty="0">
                <a:latin typeface="Georgia Pro"/>
              </a:rPr>
            </a:br>
            <a:r>
              <a:rPr lang="en-US" sz="1600" kern="1200" dirty="0">
                <a:solidFill>
                  <a:schemeClr val="bg1"/>
                </a:solidFill>
                <a:latin typeface="Georgia Pro"/>
              </a:rPr>
              <a:t>AGE int64</a:t>
            </a:r>
            <a:br>
              <a:rPr lang="en-US" sz="1600" kern="1200" dirty="0">
                <a:latin typeface="Georgia Pro"/>
              </a:rPr>
            </a:br>
            <a:r>
              <a:rPr lang="en-US" sz="1600" kern="1200" dirty="0">
                <a:solidFill>
                  <a:schemeClr val="bg1"/>
                </a:solidFill>
                <a:latin typeface="Georgia Pro"/>
              </a:rPr>
              <a:t>SEX int64</a:t>
            </a:r>
            <a:br>
              <a:rPr lang="en-US" sz="1600" kern="1200" dirty="0">
                <a:latin typeface="Georgia Pro"/>
              </a:rPr>
            </a:br>
            <a:r>
              <a:rPr lang="en-US" sz="1600" kern="1200" dirty="0">
                <a:solidFill>
                  <a:schemeClr val="bg1"/>
                </a:solidFill>
                <a:latin typeface="Georgia Pro"/>
              </a:rPr>
              <a:t>BMI float64 </a:t>
            </a:r>
            <a:br>
              <a:rPr lang="en-US" sz="1600" kern="1200" dirty="0">
                <a:latin typeface="Georgia Pro"/>
              </a:rPr>
            </a:br>
            <a:r>
              <a:rPr lang="en-US" sz="1600" kern="1200" dirty="0">
                <a:solidFill>
                  <a:schemeClr val="bg1"/>
                </a:solidFill>
                <a:latin typeface="Georgia Pro"/>
              </a:rPr>
              <a:t>BP float64 </a:t>
            </a:r>
            <a:br>
              <a:rPr lang="en-US" sz="1600" kern="1200" dirty="0">
                <a:latin typeface="Georgia Pro"/>
              </a:rPr>
            </a:br>
            <a:r>
              <a:rPr lang="en-US" sz="1600" kern="1200" dirty="0">
                <a:solidFill>
                  <a:schemeClr val="bg1"/>
                </a:solidFill>
                <a:latin typeface="Georgia Pro"/>
              </a:rPr>
              <a:t>S1 int64 </a:t>
            </a:r>
            <a:br>
              <a:rPr lang="en-US" sz="1600" kern="1200" dirty="0">
                <a:latin typeface="Georgia Pro"/>
              </a:rPr>
            </a:br>
            <a:r>
              <a:rPr lang="en-US" sz="1600" kern="1200" dirty="0">
                <a:solidFill>
                  <a:schemeClr val="bg1"/>
                </a:solidFill>
                <a:latin typeface="Georgia Pro"/>
              </a:rPr>
              <a:t>S2 float64 </a:t>
            </a:r>
            <a:br>
              <a:rPr lang="en-US" sz="1600" kern="1200" dirty="0">
                <a:latin typeface="Georgia Pro"/>
              </a:rPr>
            </a:br>
            <a:r>
              <a:rPr lang="en-US" sz="1600" kern="1200" dirty="0">
                <a:solidFill>
                  <a:schemeClr val="bg1"/>
                </a:solidFill>
                <a:latin typeface="Georgia Pro"/>
              </a:rPr>
              <a:t>S3 float64</a:t>
            </a:r>
            <a:br>
              <a:rPr lang="en-US" sz="1600" kern="1200" dirty="0">
                <a:latin typeface="Georgia Pro"/>
              </a:rPr>
            </a:br>
            <a:r>
              <a:rPr lang="en-US" sz="1600" kern="1200" dirty="0">
                <a:solidFill>
                  <a:schemeClr val="bg1"/>
                </a:solidFill>
                <a:latin typeface="Georgia Pro"/>
              </a:rPr>
              <a:t>S4 float64 </a:t>
            </a:r>
            <a:br>
              <a:rPr lang="en-US" sz="1600" kern="1200" dirty="0">
                <a:latin typeface="Georgia Pro"/>
              </a:rPr>
            </a:br>
            <a:r>
              <a:rPr lang="en-US" sz="1600" kern="1200" dirty="0">
                <a:solidFill>
                  <a:schemeClr val="bg1"/>
                </a:solidFill>
                <a:latin typeface="Georgia Pro"/>
              </a:rPr>
              <a:t>S5 float64 </a:t>
            </a:r>
            <a:br>
              <a:rPr lang="en-US" sz="1600" kern="1200" dirty="0">
                <a:latin typeface="Georgia Pro"/>
              </a:rPr>
            </a:br>
            <a:r>
              <a:rPr lang="en-US" sz="1600" kern="1200" dirty="0">
                <a:solidFill>
                  <a:schemeClr val="bg1"/>
                </a:solidFill>
                <a:latin typeface="Georgia Pro"/>
              </a:rPr>
              <a:t>S6 int64</a:t>
            </a:r>
            <a:br>
              <a:rPr lang="en-US" sz="1600" kern="1200" dirty="0">
                <a:latin typeface="Georgia Pro"/>
              </a:rPr>
            </a:br>
            <a:r>
              <a:rPr lang="en-US" sz="1600" kern="1200" dirty="0">
                <a:solidFill>
                  <a:schemeClr val="bg1"/>
                </a:solidFill>
                <a:latin typeface="Georgia Pro"/>
              </a:rPr>
              <a:t> Y int64</a:t>
            </a:r>
            <a:br>
              <a:rPr lang="en-US" sz="1600" kern="1200" dirty="0">
                <a:latin typeface="Georgia Pro"/>
              </a:rPr>
            </a:br>
            <a:r>
              <a:rPr lang="en-US" sz="1600" kern="1200" dirty="0">
                <a:solidFill>
                  <a:schemeClr val="bg1"/>
                </a:solidFill>
                <a:latin typeface="Georgia Pro"/>
              </a:rPr>
              <a:t> </a:t>
            </a:r>
            <a:r>
              <a:rPr lang="en-US" sz="1600" kern="1200" err="1">
                <a:solidFill>
                  <a:schemeClr val="bg1"/>
                </a:solidFill>
                <a:latin typeface="Georgia Pro"/>
              </a:rPr>
              <a:t>dtype</a:t>
            </a:r>
            <a:r>
              <a:rPr lang="en-US" sz="1600" kern="1200" dirty="0">
                <a:solidFill>
                  <a:schemeClr val="bg1"/>
                </a:solidFill>
                <a:latin typeface="Georgia Pro"/>
              </a:rPr>
              <a:t>: object</a:t>
            </a:r>
          </a:p>
        </p:txBody>
      </p:sp>
      <p:cxnSp>
        <p:nvCxnSpPr>
          <p:cNvPr id="9" name="Straight Connector 8">
            <a:extLst>
              <a:ext uri="{FF2B5EF4-FFF2-40B4-BE49-F238E27FC236}">
                <a16:creationId xmlns:a16="http://schemas.microsoft.com/office/drawing/2014/main" id="{EC4521DE-248E-440D-AAD6-FD9E7D34B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285"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442C13FA-4C0F-42D0-9626-5BA6040D8C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6252485"/>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589790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cxnSp>
        <p:nvCxnSpPr>
          <p:cNvPr id="57" name="Straight Connector 56">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63B6A16-39AE-6D4A-4D2D-7AF2DBDB3154}"/>
              </a:ext>
            </a:extLst>
          </p:cNvPr>
          <p:cNvSpPr txBox="1"/>
          <p:nvPr/>
        </p:nvSpPr>
        <p:spPr>
          <a:xfrm>
            <a:off x="897769" y="1909192"/>
            <a:ext cx="4586513" cy="3647710"/>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000">
                <a:solidFill>
                  <a:schemeClr val="bg1"/>
                </a:solidFill>
              </a:rPr>
              <a:t>ThePhoto</a:t>
            </a:r>
            <a:r>
              <a:rPr lang="en-US" sz="2000" dirty="0">
                <a:solidFill>
                  <a:schemeClr val="bg1"/>
                </a:solidFill>
              </a:rPr>
              <a:t> by </a:t>
            </a:r>
            <a:r>
              <a:rPr lang="en-US" sz="2000">
                <a:solidFill>
                  <a:schemeClr val="bg1"/>
                </a:solidFill>
              </a:rPr>
              <a:t>PhotoAuthor</a:t>
            </a:r>
            <a:r>
              <a:rPr lang="en-US" sz="2000" dirty="0">
                <a:solidFill>
                  <a:schemeClr val="bg1"/>
                </a:solidFill>
              </a:rPr>
              <a:t> is </a:t>
            </a:r>
            <a:r>
              <a:rPr lang="en-US" sz="2000">
                <a:solidFill>
                  <a:schemeClr val="bg1"/>
                </a:solidFill>
              </a:rPr>
              <a:t>licensedCYYSA</a:t>
            </a:r>
            <a:r>
              <a:rPr lang="en-US" sz="2000" dirty="0">
                <a:solidFill>
                  <a:schemeClr val="bg1"/>
                </a:solidFill>
              </a:rPr>
              <a:t>.</a:t>
            </a:r>
          </a:p>
        </p:txBody>
      </p:sp>
      <p:pic>
        <p:nvPicPr>
          <p:cNvPr id="3" name="Picture 2">
            <a:extLst>
              <a:ext uri="{FF2B5EF4-FFF2-40B4-BE49-F238E27FC236}">
                <a16:creationId xmlns:a16="http://schemas.microsoft.com/office/drawing/2014/main" id="{FE32AB4B-6E01-75E8-DFDE-EA7C5E459180}"/>
              </a:ext>
            </a:extLst>
          </p:cNvPr>
          <p:cNvPicPr>
            <a:picLocks noChangeAspect="1"/>
          </p:cNvPicPr>
          <p:nvPr/>
        </p:nvPicPr>
        <p:blipFill>
          <a:blip r:embed="rId2">
            <a:extLst>
              <a:ext uri="{837473B0-CC2E-450A-ABE3-18F120FF3D39}">
                <a1611:picAttrSrcUrl xmlns:a1611="http://schemas.microsoft.com/office/drawing/2016/11/main" r:id="rId3"/>
              </a:ext>
            </a:extLst>
          </a:blip>
          <a:srcRect t="3127" r="-3" b="7034"/>
          <a:stretch/>
        </p:blipFill>
        <p:spPr>
          <a:xfrm>
            <a:off x="6525453" y="1"/>
            <a:ext cx="5666547" cy="3398024"/>
          </a:xfrm>
          <a:prstGeom prst="rect">
            <a:avLst/>
          </a:prstGeom>
        </p:spPr>
      </p:pic>
      <p:cxnSp>
        <p:nvCxnSpPr>
          <p:cNvPr id="59" name="Straight Connector 58">
            <a:extLst>
              <a:ext uri="{FF2B5EF4-FFF2-40B4-BE49-F238E27FC236}">
                <a16:creationId xmlns:a16="http://schemas.microsoft.com/office/drawing/2014/main" id="{CA240C79-242E-4918-9F28-B101847D1CC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522277" y="3386960"/>
            <a:ext cx="5669723"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1" name="Picture 10" descr="A diagram of lines and dots&#10;&#10;Description automatically generated">
            <a:extLst>
              <a:ext uri="{FF2B5EF4-FFF2-40B4-BE49-F238E27FC236}">
                <a16:creationId xmlns:a16="http://schemas.microsoft.com/office/drawing/2014/main" id="{F87F10AD-26E0-946E-D080-2EB4C5347CB7}"/>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99391" y="4832"/>
            <a:ext cx="5897218" cy="6649555"/>
          </a:xfrm>
          <a:prstGeom prst="rect">
            <a:avLst/>
          </a:prstGeom>
        </p:spPr>
      </p:pic>
      <p:pic>
        <p:nvPicPr>
          <p:cNvPr id="4" name="Picture 3">
            <a:extLst>
              <a:ext uri="{FF2B5EF4-FFF2-40B4-BE49-F238E27FC236}">
                <a16:creationId xmlns:a16="http://schemas.microsoft.com/office/drawing/2014/main" id="{BD165385-9E95-710E-A9AA-488B23DDE794}"/>
              </a:ext>
            </a:extLst>
          </p:cNvPr>
          <p:cNvPicPr>
            <a:picLocks noChangeAspect="1"/>
          </p:cNvPicPr>
          <p:nvPr/>
        </p:nvPicPr>
        <p:blipFill>
          <a:blip r:embed="rId6"/>
          <a:stretch>
            <a:fillRect/>
          </a:stretch>
        </p:blipFill>
        <p:spPr>
          <a:xfrm>
            <a:off x="5854302" y="232265"/>
            <a:ext cx="6143143" cy="6437934"/>
          </a:xfrm>
          <a:prstGeom prst="rect">
            <a:avLst/>
          </a:prstGeom>
        </p:spPr>
      </p:pic>
    </p:spTree>
    <p:extLst>
      <p:ext uri="{BB962C8B-B14F-4D97-AF65-F5344CB8AC3E}">
        <p14:creationId xmlns:p14="http://schemas.microsoft.com/office/powerpoint/2010/main" val="23257299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3677BAFB-3BD3-41BB-9107-FAE224AE2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E6823A9B-C188-42D4-847C-3AD928DB14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42784" y="253140"/>
            <a:ext cx="6184555" cy="6184555"/>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34B557F3-1A0C-4749-A6DB-EAC082DF3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24848" y="253140"/>
            <a:ext cx="6184555" cy="6184555"/>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solidFill>
            </a:endParaRPr>
          </a:p>
        </p:txBody>
      </p:sp>
      <p:sp>
        <p:nvSpPr>
          <p:cNvPr id="197" name="Oval 196">
            <a:extLst>
              <a:ext uri="{FF2B5EF4-FFF2-40B4-BE49-F238E27FC236}">
                <a16:creationId xmlns:a16="http://schemas.microsoft.com/office/drawing/2014/main" id="{55D55AA6-3751-494F-868A-DCEDC5CE82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03723" y="136525"/>
            <a:ext cx="6184555" cy="6184555"/>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7FD9A8A-6AA7-27B3-5BB0-0D651B5C3708}"/>
              </a:ext>
            </a:extLst>
          </p:cNvPr>
          <p:cNvSpPr>
            <a:spLocks noGrp="1"/>
          </p:cNvSpPr>
          <p:nvPr>
            <p:ph type="title"/>
          </p:nvPr>
        </p:nvSpPr>
        <p:spPr>
          <a:xfrm>
            <a:off x="3581400" y="976623"/>
            <a:ext cx="5204489" cy="4121375"/>
          </a:xfrm>
        </p:spPr>
        <p:txBody>
          <a:bodyPr vert="horz" lIns="91440" tIns="45720" rIns="91440" bIns="45720" rtlCol="0" anchor="b">
            <a:normAutofit fontScale="90000"/>
          </a:bodyPr>
          <a:lstStyle/>
          <a:p>
            <a:pPr algn="ctr"/>
            <a:r>
              <a:rPr lang="en-US" sz="3200" b="1" kern="1200" dirty="0">
                <a:solidFill>
                  <a:schemeClr val="bg1"/>
                </a:solidFill>
                <a:latin typeface="Georgia Pro"/>
              </a:rPr>
              <a:t>Feature Importance: </a:t>
            </a:r>
            <a:br>
              <a:rPr lang="en-US" sz="3200" kern="1200" dirty="0">
                <a:latin typeface="Georgia Pro"/>
              </a:rPr>
            </a:br>
            <a:br>
              <a:rPr lang="en-US" sz="1400" kern="1200" dirty="0"/>
            </a:br>
            <a:r>
              <a:rPr lang="en-US" sz="1400" kern="1200" dirty="0">
                <a:solidFill>
                  <a:schemeClr val="bg1"/>
                </a:solidFill>
                <a:latin typeface="+mj-lt"/>
                <a:ea typeface="+mj-ea"/>
                <a:cs typeface="+mj-cs"/>
              </a:rPr>
              <a:t>                              </a:t>
            </a:r>
            <a:r>
              <a:rPr lang="en-US" sz="2400" kern="1200" dirty="0">
                <a:solidFill>
                  <a:schemeClr val="bg1"/>
                </a:solidFill>
                <a:latin typeface="Georgia Pro"/>
              </a:rPr>
              <a:t>Coefficient </a:t>
            </a:r>
            <a:br>
              <a:rPr lang="en-US" sz="2400" kern="1200" dirty="0">
                <a:latin typeface="Georgia Pro"/>
              </a:rPr>
            </a:br>
            <a:r>
              <a:rPr lang="en-US" sz="2400" kern="1200" dirty="0">
                <a:solidFill>
                  <a:schemeClr val="bg1"/>
                </a:solidFill>
                <a:latin typeface="Georgia Pro"/>
              </a:rPr>
              <a:t>S5                         67.108962 </a:t>
            </a:r>
            <a:br>
              <a:rPr lang="en-US" sz="2400" kern="1200" dirty="0">
                <a:latin typeface="Georgia Pro"/>
              </a:rPr>
            </a:br>
            <a:r>
              <a:rPr lang="en-US" sz="2400" kern="1200" dirty="0">
                <a:solidFill>
                  <a:schemeClr val="bg1"/>
                </a:solidFill>
                <a:latin typeface="Georgia Pro"/>
              </a:rPr>
              <a:t>S4                         10.159539 </a:t>
            </a:r>
            <a:br>
              <a:rPr lang="en-US" sz="2400" kern="1200" dirty="0">
                <a:latin typeface="Georgia Pro"/>
              </a:rPr>
            </a:br>
            <a:r>
              <a:rPr lang="en-US" sz="2400" kern="1200" dirty="0">
                <a:solidFill>
                  <a:schemeClr val="bg1"/>
                </a:solidFill>
                <a:latin typeface="Georgia Pro"/>
              </a:rPr>
              <a:t>BMI                       5.846363  </a:t>
            </a:r>
            <a:br>
              <a:rPr lang="en-US" sz="2400" kern="1200" dirty="0">
                <a:latin typeface="Georgia Pro"/>
              </a:rPr>
            </a:br>
            <a:r>
              <a:rPr lang="en-US" sz="2400" kern="1200" dirty="0">
                <a:solidFill>
                  <a:schemeClr val="bg1"/>
                </a:solidFill>
                <a:latin typeface="Georgia Pro"/>
              </a:rPr>
              <a:t>BP                         1.197093 </a:t>
            </a:r>
            <a:br>
              <a:rPr lang="en-US" sz="2400" kern="1200" dirty="0">
                <a:latin typeface="Georgia Pro"/>
              </a:rPr>
            </a:br>
            <a:r>
              <a:rPr lang="en-US" sz="2400" kern="1200" dirty="0">
                <a:solidFill>
                  <a:schemeClr val="bg1"/>
                </a:solidFill>
                <a:latin typeface="Georgia Pro"/>
              </a:rPr>
              <a:t>S2                          0.811152 </a:t>
            </a:r>
            <a:br>
              <a:rPr lang="en-US" sz="2400" kern="1200" dirty="0">
                <a:latin typeface="Georgia Pro"/>
              </a:rPr>
            </a:br>
            <a:r>
              <a:rPr lang="en-US" sz="2400" kern="1200" dirty="0">
                <a:solidFill>
                  <a:schemeClr val="bg1"/>
                </a:solidFill>
                <a:latin typeface="Georgia Pro"/>
              </a:rPr>
              <a:t>S3                          0.601653 </a:t>
            </a:r>
            <a:br>
              <a:rPr lang="en-US" sz="2400" kern="1200" dirty="0">
                <a:latin typeface="Georgia Pro"/>
              </a:rPr>
            </a:br>
            <a:r>
              <a:rPr lang="en-US" sz="2400" kern="1200" dirty="0">
                <a:solidFill>
                  <a:schemeClr val="bg1"/>
                </a:solidFill>
                <a:latin typeface="Georgia Pro"/>
              </a:rPr>
              <a:t>S6                          0.201599 </a:t>
            </a:r>
            <a:br>
              <a:rPr lang="en-US" sz="2400" kern="1200" dirty="0">
                <a:latin typeface="Georgia Pro"/>
              </a:rPr>
            </a:br>
            <a:r>
              <a:rPr lang="en-US" sz="2400" kern="1200" dirty="0">
                <a:solidFill>
                  <a:schemeClr val="bg1"/>
                </a:solidFill>
                <a:latin typeface="Georgia Pro"/>
              </a:rPr>
              <a:t>AGE                      0.137688 </a:t>
            </a:r>
            <a:br>
              <a:rPr lang="en-US" sz="2400" kern="1200" dirty="0">
                <a:latin typeface="Georgia Pro"/>
              </a:rPr>
            </a:br>
            <a:r>
              <a:rPr lang="en-US" sz="2400" kern="1200" dirty="0">
                <a:solidFill>
                  <a:schemeClr val="bg1"/>
                </a:solidFill>
                <a:latin typeface="Georgia Pro"/>
              </a:rPr>
              <a:t>S1                         -1.281685 </a:t>
            </a:r>
            <a:br>
              <a:rPr lang="en-US" sz="2400" kern="1200" dirty="0">
                <a:latin typeface="Georgia Pro"/>
              </a:rPr>
            </a:br>
            <a:r>
              <a:rPr lang="en-US" sz="2400" kern="1200" dirty="0">
                <a:solidFill>
                  <a:schemeClr val="bg1"/>
                </a:solidFill>
                <a:latin typeface="Georgia Pro"/>
              </a:rPr>
              <a:t>SEX                      -23.064468</a:t>
            </a:r>
          </a:p>
        </p:txBody>
      </p:sp>
      <p:sp>
        <p:nvSpPr>
          <p:cNvPr id="198" name="Graphic 212">
            <a:extLst>
              <a:ext uri="{FF2B5EF4-FFF2-40B4-BE49-F238E27FC236}">
                <a16:creationId xmlns:a16="http://schemas.microsoft.com/office/drawing/2014/main" id="{4D4C00DC-4DC6-4CD2-9E31-F17E6CEBC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6275" y="97597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99" name="Graphic 212">
            <a:extLst>
              <a:ext uri="{FF2B5EF4-FFF2-40B4-BE49-F238E27FC236}">
                <a16:creationId xmlns:a16="http://schemas.microsoft.com/office/drawing/2014/main" id="{D82AB1B2-7970-42CF-8BF5-567C69E9F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56275" y="97597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nvGrpSpPr>
          <p:cNvPr id="200" name="Graphic 190">
            <a:extLst>
              <a:ext uri="{FF2B5EF4-FFF2-40B4-BE49-F238E27FC236}">
                <a16:creationId xmlns:a16="http://schemas.microsoft.com/office/drawing/2014/main" id="{66FB5A75-BDE2-4F12-A95B-C48788A768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80947" y="1755501"/>
            <a:ext cx="1598829" cy="531293"/>
            <a:chOff x="2504802" y="1755501"/>
            <a:chExt cx="1598829" cy="531293"/>
          </a:xfrm>
          <a:solidFill>
            <a:schemeClr val="bg1"/>
          </a:solidFill>
        </p:grpSpPr>
        <p:sp>
          <p:nvSpPr>
            <p:cNvPr id="20" name="Freeform: Shape 19">
              <a:extLst>
                <a:ext uri="{FF2B5EF4-FFF2-40B4-BE49-F238E27FC236}">
                  <a16:creationId xmlns:a16="http://schemas.microsoft.com/office/drawing/2014/main" id="{DC86CBC8-A814-4C0C-A287-7C549693D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6AA52F4F-14E6-402F-A196-668B9CA9BC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sp>
        <p:nvSpPr>
          <p:cNvPr id="23" name="Oval 22">
            <a:extLst>
              <a:ext uri="{FF2B5EF4-FFF2-40B4-BE49-F238E27FC236}">
                <a16:creationId xmlns:a16="http://schemas.microsoft.com/office/drawing/2014/main" id="{C10FB9CA-E7FA-462C-B537-F1224ED1AC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9820" y="4236107"/>
            <a:ext cx="510988" cy="510988"/>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 name="Oval 24">
            <a:extLst>
              <a:ext uri="{FF2B5EF4-FFF2-40B4-BE49-F238E27FC236}">
                <a16:creationId xmlns:a16="http://schemas.microsoft.com/office/drawing/2014/main" id="{D8469AE7-A75B-4F37-850B-EF5974ABE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9820" y="4236107"/>
            <a:ext cx="510988" cy="510988"/>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7" name="Graphic 4">
            <a:extLst>
              <a:ext uri="{FF2B5EF4-FFF2-40B4-BE49-F238E27FC236}">
                <a16:creationId xmlns:a16="http://schemas.microsoft.com/office/drawing/2014/main" id="{63301095-70B2-49AA-8DA9-A35629AD62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597506" y="4175798"/>
            <a:ext cx="1861486" cy="1861665"/>
            <a:chOff x="5734053" y="3067000"/>
            <a:chExt cx="724484" cy="724549"/>
          </a:xfrm>
          <a:solidFill>
            <a:schemeClr val="bg1"/>
          </a:solidFill>
        </p:grpSpPr>
        <p:sp>
          <p:nvSpPr>
            <p:cNvPr id="28" name="Freeform: Shape 27">
              <a:extLst>
                <a:ext uri="{FF2B5EF4-FFF2-40B4-BE49-F238E27FC236}">
                  <a16:creationId xmlns:a16="http://schemas.microsoft.com/office/drawing/2014/main" id="{D218E08C-0BEA-45C2-8C09-4141DDDA0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067000"/>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232F6090-14E0-44C6-B9FC-C91047BCDC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FDB9402B-335C-4892-9E7C-C400E95BE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E7A4371D-4448-409A-93F3-0C92E3EBD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780149CB-4B8F-4FD1-AC5E-25670C9EA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92D49A1A-35B0-4620-9D1E-A782A0E97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AFF46F08-B1E4-44C1-BD4A-4191D6EAD9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8DB16610-3D81-4E5C-850D-5D1245C0D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12624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E05501B2-83AC-4299-BE5A-8CA16B4089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12624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7CF1B90-3B3A-403E-A94F-8B82945D07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6A1CBA9-4AC1-4C42-9429-3FF31DF282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1318D9B-FD39-402A-ADFA-0E6CC789A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333FB08F-B346-47C0-A7CD-1DE53E6C0D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12624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893AD6F2-6408-4A8E-9749-CB7388EF3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12624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715D9D2F-1568-4BE3-A54A-69F52492B0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185393"/>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9AB547A7-0D80-491F-98B4-C6B7CC4FC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185393"/>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7E2693CD-DAF5-4B26-9A2F-17673BF31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A96EEE12-952A-4693-B161-D7071D6010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F4228DCC-1611-4BDC-90AA-231F67EB1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DA163C3C-D3DF-461F-B6A8-90C7C227D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185393"/>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4D021D29-2980-41C3-AB83-DA93C105BC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18539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AC09C1FA-1A9D-49A7-9D73-8B777140A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244637"/>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0B8D8CD4-7B9B-48A5-BC59-0CB859354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244635"/>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224D0A27-A8B0-4020-9399-24127726E6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168E8EBA-9F8C-4650-B9BE-38A0A56BC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6A460BB3-2605-4AA2-AE1D-B9FB61EBF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1E2E38EE-DBBE-4CC1-9498-E7193E1B28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244637"/>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BF191D5C-7D2A-4408-A8F2-389D2360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24463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08F7193B-B379-4921-9F17-1841D50611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303786"/>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4C5E53C-6003-4F74-B1CA-C7EA1E4993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30378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CB97B2B1-1CF5-46A5-940D-AB8F57F59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0783F4F1-D8CE-4453-B79B-AD976E272C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06A7A4C9-F24F-4F00-A2FA-29E788A09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B694A32-59D6-46E3-8CE4-E4C485C2CB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303786"/>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983EBB4C-28FF-41C6-90D6-5F30FC0868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0707659D-8AE9-49B5-AB29-ECC099F49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363031"/>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5C987ECC-9573-46EA-9C4A-7C3CAE3938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36302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4DAF6708-18C2-4082-B024-6CEA32AE0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72CBB5AE-39E2-4D9B-A834-64D31B003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4592DE98-77BF-4E8E-AEB4-1934207BAE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5AF5D9A0-BA94-4D2B-8479-26C55355B6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363031"/>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2CAA6A8E-7ACF-4EF7-AAD6-734A009DCF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3630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3DD3695-F212-4BAD-BBB3-EC1F62474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422181"/>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AB1B3ECB-7594-4C5C-B62B-E686C0A89E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4221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5EE54C3C-D9E5-4782-B8F6-058EB2D63E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EAE78EEE-DC43-44E1-AB47-ACB80F94B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847D67EF-1141-4582-866E-FE02FB2360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99ECC931-60A1-4628-A34B-4B68DA3CC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422181"/>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A587D2BE-3417-44AE-BEEF-57F88CECB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FCEB2ED3-A08D-4286-B75D-893289F3F3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06700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7C7DB7BB-8173-4377-85B0-032B7BDAB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93EF69B4-3F48-4509-8BF8-926E23BC1D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067000"/>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C1A86650-1EF5-46E3-885D-96985105A8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47EBBDE2-BD90-481F-A671-34E2186FB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87DAF1CB-838D-4C5C-8FB7-76BF677FEB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067000"/>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64573DA8-D2F3-4644-AC79-83843615C4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12624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41AB53B8-0D5C-44BD-A2A9-ABBF659E1F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12624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29B7FA60-B453-4877-8D47-CA1209DF9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12624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7A6D2414-BCCC-40E8-B990-47642EFE96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12624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B0F37C2B-B7E6-420D-AD39-3AE4A2FBE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12624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F6417E45-D7FC-40B8-AD49-941B28D18C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12624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A8D1963-0C59-476C-AAFA-A7AF4FF50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18539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6BE777A9-EC29-46FC-AD21-AC7FD89B13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C63BA1CE-93FB-42C7-8381-765E500232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18539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F30F275-ADC8-4FD1-8B4B-673B37517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DB20529C-F2DD-4607-8DEE-19A932968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18539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B8029A9A-DFF9-49CE-8CEE-95A6695F3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185391"/>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6822C2EC-B05D-4CE6-9D59-164769D0E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244634"/>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53A0760F-F576-4A97-94AF-8BBE590844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CA76721C-646A-4910-AD1A-BE6B67767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244634"/>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065D4766-CAEC-4074-A9E2-6110A12389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4F1A0AC6-319D-49D8-A4FB-17A70E8E89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24463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79502B48-2B92-45BF-B9AC-1102B38078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24463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6363AFA7-321F-431C-B2FD-ADCB4D24BD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30378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33EDDE1B-7379-4973-8CFD-F3C737104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F20B58A-2DB8-46B2-9E93-9C8C817DCD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30378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A5A3EF12-3DA1-4505-A44B-1B96348873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5B08812B-9264-47E7-8EC8-1233869F6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3037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2A29F226-A243-410B-BEE4-EBA9DD76F8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30378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9DF57348-F837-475C-A7AA-3C7210041E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363028"/>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1E41B89A-9A45-4947-ADB0-9400400498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36302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6C1F1525-32BC-46E1-84E6-C2BB88730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363028"/>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C73A8972-BA44-40C6-B045-83E78C4D4A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36302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C196E956-03D1-4F79-826A-A2F5E3DEF1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36302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ADA7B07B-EAC8-4FA5-B14F-3ABF8BA7A2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363029"/>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93C28672-FF9E-4FE0-AC47-2FDD26CD7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87" y="342217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E347BAB3-EA9C-4ADD-AE5E-28F2E3C538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38" y="34221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321920C4-EE31-4F03-A0D5-A280D3F4B1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83" y="342217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6EBB3D05-4C78-4F10-8D03-8909DBCFB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33" y="342217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FC65F531-84E4-463F-8791-EB6EDFA63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79" y="34221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63BB6A3-D482-43F2-9F5F-20E163CC44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9" y="34221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BDCCD34-EB5D-4194-8A28-1424E98AE4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481330"/>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F058544E-163D-4FFF-9A69-0B3A3F2D66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48133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11041486-0577-4F0E-8DD5-5E20E2672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1D11099-C84E-43AC-9F20-92460E170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598FB87-8AFF-4C56-9E2C-776F4641E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701E761-16DE-4350-9718-DD81B37FB9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481330"/>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552E747F-E415-4348-A11A-4CABCB64B5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C6472F13-E6DE-4469-9563-F478261B6E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54057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5C72FE15-910B-4622-A14C-AFA2DFCC02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540575"/>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BAB8F759-DEFA-4D35-B76E-6D3034FB7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A1BBCEBD-DCE2-4354-B878-49ABEC367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CBB3A18-0021-403F-8E24-8805829B4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8FDF7AAC-1EC6-4409-90AB-DBB984883D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2" y="3540575"/>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5B9999E8-7D25-4049-8328-685B556DC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54057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E77FC8A9-DEAE-424D-B460-12E0F3268D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5997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4F9C69A-0DCF-444A-B970-32B4120483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5997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8BD94DDA-54FF-48EE-9DAC-C0EA6F91D4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E18A6989-0132-4CB7-BB68-EEBC4E0806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A1357332-D19F-4C2B-B474-21D5539B90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95C7590-8B80-428C-95A9-638B26542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5997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CA0E8A31-7520-4726-9D96-43BA87407E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5997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9407EEE0-5D8E-4CCC-A91B-0CB523227C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3" y="3658968"/>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3799DFCC-868B-4257-B530-8E8D616CC5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99" y="365896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F7F5EEB5-FE82-45A8-97C4-88460ABAFB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49"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CD76E4C7-EB07-499D-9BC3-FF39C8B61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5"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86EFDF8D-E5F7-4EB8-B8DA-3CC7E21D88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5"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CA6506B-EACA-4FB2-81AB-E028F44786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0" y="3658968"/>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193E4771-2787-4901-93D8-7E90F3F479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65896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0EA31773-15F1-4605-8787-6891ABB211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5" y="3718118"/>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1302C213-2CD5-4168-9534-111E6E81A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0" y="371811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B9B36C24-2336-41FD-BAC4-6CD69DFD5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0"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CA3AFAFE-D376-4A7B-928B-833531472D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96"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7C685A00-A4F7-4250-BAAA-70978DADE4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46"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52682F3-EDD5-4BDC-BB19-A4540873A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91" y="3718118"/>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2C5E1880-CFBA-4547-9C23-6D2C433048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42" y="371811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439AAF4F-2AAD-4A02-A7FA-FE28D5286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57" y="3777362"/>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05614144-9309-41ED-8E05-839A6EEFF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301" y="377736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24324D6F-A81D-45F2-BA36-C53F1AB0C6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53"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6B00668D-07BC-47CF-9D1E-F94EC7C56F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701"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BCF78A89-29F2-4973-8463-DF3C57EFB4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54"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F5BCB645-FB02-40FC-99A4-06CA3F1B28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102" y="377736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F6115A3A-2FBE-4633-A426-37D05BC07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50" y="377736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AEFD8D2F-B95A-4C0A-AE85-53171B29F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481330"/>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4DD4F397-1F35-4E06-8EC1-8F58C51912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B031E5E0-C77D-49F7-ADF2-258D23052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481330"/>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3F044DE9-FE64-4C30-8191-7E1547880C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9B18BCEB-85ED-4077-ACB7-FEB2F6443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481330"/>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00C0927E-2CCF-4F8E-8A54-22B8A93C97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48132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D0C3350E-04F5-4FED-9991-4DD964E099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540578"/>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F43D0338-A6C9-4866-8D0C-072664518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5405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40EA171B-27E2-4100-9D5F-123CF6E7F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540584"/>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22FD540C-F3DF-40F5-B2BE-BBD113EF43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54058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57768D93-FAD4-4236-969B-B8EE8E88F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54058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0F5E0490-21C2-4EF6-950D-38814F32C2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540588"/>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8E981C9B-710F-4034-AE82-28B1B0724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59973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CC62C2CC-DBAE-4877-8F55-02FE00AE8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D8F57D8B-1988-441F-9DAE-A525DA5E9D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59973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6715F028-3A13-4D5F-86C4-74C0AD81D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C6C9B50-47B3-44E7-B897-43D010A18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59973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F3F602F0-702E-4D5F-A4FC-0E602C02B9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37" y="359973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9F379870-B34C-4DFC-9F0A-BDAB8C89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6589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641092AC-FED1-4D1D-B57C-0AC883CA95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46"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EA8A0B5E-5BB1-46AF-AC31-7D3756F354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1" y="36589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1C519384-2192-432B-B768-64B4BC2DA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2"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13C77A9D-44F0-4289-A611-D8AF81357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8" y="36589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0A54AEDC-E418-4E02-A713-6CE30C0CDD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41" y="36589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24FECFE3-9F31-47B0-B17F-CF2A1CEE85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9" y="371813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68167DF4-8B16-419B-B7BA-2FD5FF6CC8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50" y="37181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A543D24F-44C0-4DDF-A30E-8C8407548F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5" y="3718130"/>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63DEAE3C-3931-41EE-B4A1-F9385602BE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45" y="37181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B11945CD-32F6-4C09-82AF-551051231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92" y="3718128"/>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9109F44F-512F-4792-AED2-ECA80DDE16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40" y="37181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9B9E19B-BC56-46F2-BFFF-1688CEA55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95" y="3777375"/>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F573BDDE-4AED-43FB-B8D1-B5F3708931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50" y="3777375"/>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EFFDA684-6DFF-4629-830E-6F2ACAB8C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96" y="3777375"/>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92E23250-6349-4726-AF61-08A57B3A2E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55" y="3777354"/>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8536AAE6-5497-4B0A-9C9F-4EAA1BB322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314" y="3777450"/>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52B72898-B9DE-4574-BB20-0C317954D4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9875141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F609FF9A-4FCE-468E-A86A-C9AB525EAE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Rectangle 39">
            <a:extLst>
              <a:ext uri="{FF2B5EF4-FFF2-40B4-BE49-F238E27FC236}">
                <a16:creationId xmlns:a16="http://schemas.microsoft.com/office/drawing/2014/main" id="{021E12D4-3A88-428D-8E5E-AF1AFD923D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41" name="Picture 40" descr="Graph">
            <a:extLst>
              <a:ext uri="{FF2B5EF4-FFF2-40B4-BE49-F238E27FC236}">
                <a16:creationId xmlns:a16="http://schemas.microsoft.com/office/drawing/2014/main" id="{D982B157-D60B-9838-8169-415FD9442A0B}"/>
              </a:ext>
            </a:extLst>
          </p:cNvPr>
          <p:cNvPicPr>
            <a:picLocks noChangeAspect="1"/>
          </p:cNvPicPr>
          <p:nvPr/>
        </p:nvPicPr>
        <p:blipFill>
          <a:blip r:embed="rId2">
            <a:alphaModFix amt="60000"/>
          </a:blip>
          <a:srcRect t="6172" r="-2" b="3826"/>
          <a:stretch/>
        </p:blipFill>
        <p:spPr>
          <a:xfrm>
            <a:off x="-1" y="10"/>
            <a:ext cx="12192001" cy="6857990"/>
          </a:xfrm>
          <a:prstGeom prst="rect">
            <a:avLst/>
          </a:prstGeom>
        </p:spPr>
      </p:pic>
      <p:sp>
        <p:nvSpPr>
          <p:cNvPr id="2" name="Title 1">
            <a:extLst>
              <a:ext uri="{FF2B5EF4-FFF2-40B4-BE49-F238E27FC236}">
                <a16:creationId xmlns:a16="http://schemas.microsoft.com/office/drawing/2014/main" id="{CB44F267-0A3E-9510-FFC4-DBD7677CAF9C}"/>
              </a:ext>
            </a:extLst>
          </p:cNvPr>
          <p:cNvSpPr>
            <a:spLocks noGrp="1"/>
          </p:cNvSpPr>
          <p:nvPr>
            <p:ph type="title"/>
          </p:nvPr>
        </p:nvSpPr>
        <p:spPr>
          <a:xfrm>
            <a:off x="838200" y="914402"/>
            <a:ext cx="9974470" cy="2113488"/>
          </a:xfrm>
        </p:spPr>
        <p:txBody>
          <a:bodyPr vert="horz" lIns="91440" tIns="45720" rIns="91440" bIns="45720" rtlCol="0" anchor="b">
            <a:normAutofit fontScale="90000"/>
          </a:bodyPr>
          <a:lstStyle/>
          <a:p>
            <a:pPr algn="ctr"/>
            <a:r>
              <a:rPr lang="en-US" sz="3600" b="1" dirty="0">
                <a:solidFill>
                  <a:schemeClr val="bg1"/>
                </a:solidFill>
                <a:latin typeface="Georgia Pro"/>
              </a:rPr>
              <a:t>Limitations/Issues:</a:t>
            </a:r>
            <a:r>
              <a:rPr lang="en-US" sz="2900" b="1" dirty="0">
                <a:solidFill>
                  <a:srgbClr val="FFFFFF"/>
                </a:solidFill>
                <a:latin typeface="Georgia Pro"/>
              </a:rPr>
              <a:t> </a:t>
            </a:r>
            <a:br>
              <a:rPr lang="en-US" sz="2900" dirty="0">
                <a:latin typeface="Georgia Pro"/>
              </a:rPr>
            </a:br>
            <a:br>
              <a:rPr lang="en-US" sz="2900" dirty="0">
                <a:latin typeface="Georgia Pro"/>
              </a:rPr>
            </a:br>
            <a:r>
              <a:rPr lang="en-US" sz="2900" dirty="0">
                <a:solidFill>
                  <a:srgbClr val="FFFFFF"/>
                </a:solidFill>
                <a:latin typeface="Georgia Pro"/>
              </a:rPr>
              <a:t>- </a:t>
            </a:r>
            <a:r>
              <a:rPr lang="en-US" sz="3200" dirty="0">
                <a:solidFill>
                  <a:srgbClr val="FFFFFF"/>
                </a:solidFill>
                <a:latin typeface="Georgia Pro"/>
              </a:rPr>
              <a:t>Potential outliers could skew the model's performance.</a:t>
            </a:r>
            <a:br>
              <a:rPr lang="en-US" sz="3200" dirty="0">
                <a:latin typeface="Georgia Pro"/>
              </a:rPr>
            </a:br>
            <a:r>
              <a:rPr lang="en-US" sz="3200" dirty="0">
                <a:solidFill>
                  <a:srgbClr val="FFFFFF"/>
                </a:solidFill>
                <a:latin typeface="Georgia Pro"/>
              </a:rPr>
              <a:t> - Limited context on the domain and interpretation of the features.  </a:t>
            </a:r>
            <a:br>
              <a:rPr lang="en-US" sz="3200" dirty="0">
                <a:latin typeface="Georgia Pro"/>
              </a:rPr>
            </a:br>
            <a:r>
              <a:rPr lang="en-US" sz="3200" dirty="0">
                <a:solidFill>
                  <a:srgbClr val="FFFFFF"/>
                </a:solidFill>
                <a:latin typeface="Georgia Pro"/>
              </a:rPr>
              <a:t>- The dataset may not cover all relevant factors affecting the target variable.</a:t>
            </a:r>
          </a:p>
        </p:txBody>
      </p:sp>
    </p:spTree>
    <p:extLst>
      <p:ext uri="{BB962C8B-B14F-4D97-AF65-F5344CB8AC3E}">
        <p14:creationId xmlns:p14="http://schemas.microsoft.com/office/powerpoint/2010/main" val="425232872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B646C36-EEEC-4D52-8E8E-206F4CD8A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cap="all" spc="600" dirty="0"/>
          </a:p>
        </p:txBody>
      </p:sp>
      <p:grpSp>
        <p:nvGrpSpPr>
          <p:cNvPr id="9" name="Group 8">
            <a:extLst>
              <a:ext uri="{FF2B5EF4-FFF2-40B4-BE49-F238E27FC236}">
                <a16:creationId xmlns:a16="http://schemas.microsoft.com/office/drawing/2014/main" id="{E7E9D86A-D513-48F9-851A-5F3725E800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1565" y="330817"/>
            <a:ext cx="4833901" cy="5995583"/>
            <a:chOff x="1754444" y="330817"/>
            <a:chExt cx="4833901" cy="5995583"/>
          </a:xfrm>
        </p:grpSpPr>
        <p:sp>
          <p:nvSpPr>
            <p:cNvPr id="10" name="Rectangle 9">
              <a:extLst>
                <a:ext uri="{FF2B5EF4-FFF2-40B4-BE49-F238E27FC236}">
                  <a16:creationId xmlns:a16="http://schemas.microsoft.com/office/drawing/2014/main" id="{8258443E-B333-44F4-8D49-1EAB1C1A46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4444" y="330817"/>
              <a:ext cx="4833901" cy="5995583"/>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9132A4E-0C09-40DA-A360-EA9D3DAFFB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4444" y="330817"/>
              <a:ext cx="4833901" cy="5995583"/>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D649D88F-3460-4C52-888E-001C62B26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21649" y="213740"/>
            <a:ext cx="4833901" cy="5995583"/>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D9A006-00C4-2605-830F-E1D290BEECAB}"/>
              </a:ext>
            </a:extLst>
          </p:cNvPr>
          <p:cNvSpPr>
            <a:spLocks noGrp="1"/>
          </p:cNvSpPr>
          <p:nvPr>
            <p:ph type="title"/>
          </p:nvPr>
        </p:nvSpPr>
        <p:spPr>
          <a:xfrm>
            <a:off x="2026693" y="510803"/>
            <a:ext cx="4069306" cy="5339736"/>
          </a:xfrm>
        </p:spPr>
        <p:txBody>
          <a:bodyPr vert="horz" lIns="91440" tIns="45720" rIns="91440" bIns="45720" rtlCol="0" anchor="ctr">
            <a:normAutofit/>
          </a:bodyPr>
          <a:lstStyle/>
          <a:p>
            <a:pPr algn="ctr"/>
            <a:r>
              <a:rPr lang="en-US" sz="5400" dirty="0">
                <a:solidFill>
                  <a:schemeClr val="bg1"/>
                </a:solidFill>
              </a:rPr>
              <a:t> </a:t>
            </a:r>
            <a:r>
              <a:rPr lang="en-US" sz="5400" kern="1200" dirty="0">
                <a:solidFill>
                  <a:schemeClr val="bg1"/>
                </a:solidFill>
                <a:latin typeface="Georgia Pro"/>
              </a:rPr>
              <a:t>THANK YOU</a:t>
            </a:r>
          </a:p>
        </p:txBody>
      </p:sp>
      <p:sp>
        <p:nvSpPr>
          <p:cNvPr id="15" name="Freeform: Shape 14">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 name="Freeform: Shape 16">
            <a:extLst>
              <a:ext uri="{FF2B5EF4-FFF2-40B4-BE49-F238E27FC236}">
                <a16:creationId xmlns:a16="http://schemas.microsoft.com/office/drawing/2014/main" id="{217DD14E-3BC7-413D-B4AB-B92EED2F57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9"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1" name="Graphic 212">
            <a:extLst>
              <a:ext uri="{FF2B5EF4-FFF2-40B4-BE49-F238E27FC236}">
                <a16:creationId xmlns:a16="http://schemas.microsoft.com/office/drawing/2014/main" id="{6908275D-177E-42F2-8887-134AFE8B7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3" name="Oval 22">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5340" y="528734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32B36D4-0C87-4882-A12C-18A91DBAE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5340" y="528734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7"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8" name="Freeform: Shape 27">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8675098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112AC23-F046-4DC5-9B92-07CA6CC7C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75AAFE7-143D-45AC-B616-09521E0F55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BA5DB72-E109-4D37-B6DD-C328D53970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7C34EE77-74D1-42B4-801B-40B35A68C1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5" name="Oval 14">
              <a:extLst>
                <a:ext uri="{FF2B5EF4-FFF2-40B4-BE49-F238E27FC236}">
                  <a16:creationId xmlns:a16="http://schemas.microsoft.com/office/drawing/2014/main" id="{12152B4E-1BCF-43D1-814C-F560CEB522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95486774-B7FC-480F-9AAF-9F55F4C436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8FA6A4C-BA1F-4EF8-B3BD-F28CB66DE6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4BF89DB3-EA73-4FD0-AACB-5FE32C1499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CBAB203A-25C6-422F-9DB6-C69F0EE9F6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74730A1-7A3A-4ACF-965D-A6DCEC7DB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EB2D1A1F-B200-4444-AE01-EFC97AF7B5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4" y="1042604"/>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70E4CB9D-2256-4786-8DDF-ADFBF35337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5" name="Straight Connector 24">
              <a:extLst>
                <a:ext uri="{FF2B5EF4-FFF2-40B4-BE49-F238E27FC236}">
                  <a16:creationId xmlns:a16="http://schemas.microsoft.com/office/drawing/2014/main" id="{180841E3-DFCC-429A-B907-8B06EDB1E9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F54698A1-0C53-4620-97E1-B4689288CFD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DBDFF7F-BD40-4085-952D-F6EC5908D9D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F29CA06-4FE5-44A6-8D40-A9C36449CE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568E6F37-AE05-46BF-A77F-5505926E92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1" name="Straight Connector 30">
              <a:extLst>
                <a:ext uri="{FF2B5EF4-FFF2-40B4-BE49-F238E27FC236}">
                  <a16:creationId xmlns:a16="http://schemas.microsoft.com/office/drawing/2014/main" id="{8D6F5ECB-975C-4A38-BD48-A3C2B38E9E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BF36011-C922-4FD6-B09D-781A87054B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1FD3DC2-6A33-4C9E-B0F5-5D6209717F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E4F800E-82BC-4AEF-9F07-7F95C8B8C3D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12E1A65E-6E63-B916-B8D8-28D509624ADE}"/>
              </a:ext>
            </a:extLst>
          </p:cNvPr>
          <p:cNvSpPr>
            <a:spLocks noGrp="1"/>
          </p:cNvSpPr>
          <p:nvPr>
            <p:ph type="title"/>
          </p:nvPr>
        </p:nvSpPr>
        <p:spPr>
          <a:xfrm>
            <a:off x="630936" y="630936"/>
            <a:ext cx="4989918" cy="5478640"/>
          </a:xfrm>
          <a:noFill/>
        </p:spPr>
        <p:txBody>
          <a:bodyPr anchor="ctr">
            <a:normAutofit/>
          </a:bodyPr>
          <a:lstStyle/>
          <a:p>
            <a:r>
              <a:rPr lang="en-US" sz="3700" b="1" u="sng" dirty="0">
                <a:solidFill>
                  <a:schemeClr val="bg1"/>
                </a:solidFill>
                <a:latin typeface="Georgia Pro"/>
                <a:ea typeface="+mj-lt"/>
                <a:cs typeface="+mj-lt"/>
              </a:rPr>
              <a:t>Dataset Columns:</a:t>
            </a:r>
            <a:br>
              <a:rPr lang="en-US" sz="3700" b="1" dirty="0">
                <a:latin typeface="Georgia Pro"/>
                <a:ea typeface="+mj-lt"/>
                <a:cs typeface="+mj-lt"/>
              </a:rPr>
            </a:br>
            <a:endParaRPr lang="en-US" sz="3700" b="1">
              <a:solidFill>
                <a:schemeClr val="bg1"/>
              </a:solidFill>
              <a:latin typeface="Georgia Pro"/>
              <a:ea typeface="+mj-lt"/>
              <a:cs typeface="+mj-lt"/>
            </a:endParaRPr>
          </a:p>
          <a:p>
            <a:pPr marL="285750" lvl="1" indent="-285750" algn="l">
              <a:buFont typeface="Arial"/>
              <a:buChar char="•"/>
            </a:pPr>
            <a:r>
              <a:rPr lang="en-US" sz="3700" dirty="0">
                <a:solidFill>
                  <a:schemeClr val="bg1"/>
                </a:solidFill>
                <a:latin typeface="Georgia Pro"/>
                <a:ea typeface="+mj-lt"/>
                <a:cs typeface="+mj-lt"/>
              </a:rPr>
              <a:t>AGE</a:t>
            </a:r>
            <a:endParaRPr lang="en-US" sz="3700" dirty="0">
              <a:solidFill>
                <a:schemeClr val="bg1"/>
              </a:solidFill>
              <a:latin typeface="Georgia Pro"/>
            </a:endParaRPr>
          </a:p>
          <a:p>
            <a:pPr marL="285750" lvl="1" indent="-285750" algn="l">
              <a:buFont typeface="Arial"/>
              <a:buChar char="•"/>
            </a:pPr>
            <a:r>
              <a:rPr lang="en-US" sz="3700" dirty="0">
                <a:solidFill>
                  <a:schemeClr val="bg1"/>
                </a:solidFill>
                <a:latin typeface="Georgia Pro"/>
                <a:ea typeface="+mj-lt"/>
                <a:cs typeface="+mj-lt"/>
              </a:rPr>
              <a:t>SEX</a:t>
            </a:r>
            <a:endParaRPr lang="en-US" sz="3700" dirty="0">
              <a:solidFill>
                <a:schemeClr val="bg1"/>
              </a:solidFill>
              <a:latin typeface="Georgia Pro"/>
            </a:endParaRPr>
          </a:p>
          <a:p>
            <a:pPr marL="285750" lvl="1" indent="-285750" algn="l">
              <a:buFont typeface="Arial"/>
              <a:buChar char="•"/>
            </a:pPr>
            <a:r>
              <a:rPr lang="en-US" sz="3700" dirty="0">
                <a:solidFill>
                  <a:schemeClr val="bg1"/>
                </a:solidFill>
                <a:latin typeface="Georgia Pro"/>
                <a:ea typeface="+mj-lt"/>
                <a:cs typeface="+mj-lt"/>
              </a:rPr>
              <a:t>BMI</a:t>
            </a:r>
            <a:endParaRPr lang="en-US" sz="3700" dirty="0">
              <a:solidFill>
                <a:schemeClr val="bg1"/>
              </a:solidFill>
              <a:latin typeface="Georgia Pro"/>
            </a:endParaRPr>
          </a:p>
          <a:p>
            <a:pPr marL="285750" lvl="1" indent="-285750" algn="l">
              <a:buFont typeface="Arial"/>
              <a:buChar char="•"/>
            </a:pPr>
            <a:r>
              <a:rPr lang="en-US" sz="3700" dirty="0">
                <a:solidFill>
                  <a:schemeClr val="bg1"/>
                </a:solidFill>
                <a:latin typeface="Georgia Pro"/>
                <a:ea typeface="+mj-lt"/>
                <a:cs typeface="+mj-lt"/>
              </a:rPr>
              <a:t>BP</a:t>
            </a:r>
            <a:endParaRPr lang="en-US" sz="3700" dirty="0">
              <a:solidFill>
                <a:schemeClr val="bg1"/>
              </a:solidFill>
              <a:latin typeface="Georgia Pro"/>
            </a:endParaRPr>
          </a:p>
          <a:p>
            <a:pPr marL="285750" lvl="1" indent="-285750" algn="l">
              <a:buFont typeface="Arial"/>
              <a:buChar char="•"/>
            </a:pPr>
            <a:r>
              <a:rPr lang="en-US" sz="3700" dirty="0">
                <a:solidFill>
                  <a:schemeClr val="bg1"/>
                </a:solidFill>
                <a:latin typeface="Georgia Pro"/>
                <a:ea typeface="+mj-lt"/>
                <a:cs typeface="+mj-lt"/>
              </a:rPr>
              <a:t>S1, S2, S3, S4, S5, S6</a:t>
            </a:r>
            <a:endParaRPr lang="en-US" sz="3700" dirty="0">
              <a:solidFill>
                <a:schemeClr val="bg1"/>
              </a:solidFill>
              <a:latin typeface="Georgia Pro"/>
            </a:endParaRPr>
          </a:p>
          <a:p>
            <a:pPr marL="285750" lvl="1" indent="-285750" algn="l">
              <a:buFont typeface="Arial"/>
              <a:buChar char="•"/>
            </a:pPr>
            <a:r>
              <a:rPr lang="en-US" sz="3700" dirty="0">
                <a:solidFill>
                  <a:schemeClr val="bg1"/>
                </a:solidFill>
                <a:latin typeface="Georgia Pro"/>
                <a:ea typeface="+mj-lt"/>
                <a:cs typeface="+mj-lt"/>
              </a:rPr>
              <a:t>Y (Target Variable/Output)</a:t>
            </a:r>
            <a:endParaRPr lang="en-US" sz="3700" dirty="0">
              <a:solidFill>
                <a:schemeClr val="bg1"/>
              </a:solidFill>
              <a:latin typeface="Georgia Pro"/>
            </a:endParaRPr>
          </a:p>
          <a:p>
            <a:endParaRPr lang="en-US" sz="3700" dirty="0">
              <a:solidFill>
                <a:schemeClr val="bg1"/>
              </a:solidFill>
              <a:latin typeface="Georgia Pro"/>
            </a:endParaRPr>
          </a:p>
        </p:txBody>
      </p:sp>
      <p:sp>
        <p:nvSpPr>
          <p:cNvPr id="36" name="Rectangle 35">
            <a:extLst>
              <a:ext uri="{FF2B5EF4-FFF2-40B4-BE49-F238E27FC236}">
                <a16:creationId xmlns:a16="http://schemas.microsoft.com/office/drawing/2014/main" id="{C8D9C5DD-B8B3-46A0-8FBC-EE462F96C4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801066" y="497785"/>
            <a:ext cx="5678424" cy="5674840"/>
          </a:xfrm>
          <a:prstGeom prst="rect">
            <a:avLst/>
          </a:prstGeom>
          <a:gradFill flip="none" rotWithShape="1">
            <a:gsLst>
              <a:gs pos="0">
                <a:schemeClr val="tx1">
                  <a:alpha val="20000"/>
                </a:schemeClr>
              </a:gs>
              <a:gs pos="100000">
                <a:schemeClr val="tx1">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1A23826-3586-AF17-D065-AD5ACA3C7743}"/>
              </a:ext>
            </a:extLst>
          </p:cNvPr>
          <p:cNvSpPr>
            <a:spLocks noGrp="1"/>
          </p:cNvSpPr>
          <p:nvPr>
            <p:ph idx="1"/>
          </p:nvPr>
        </p:nvSpPr>
        <p:spPr>
          <a:xfrm flipH="1">
            <a:off x="12581349" y="586763"/>
            <a:ext cx="1433988" cy="5555974"/>
          </a:xfrm>
          <a:noFill/>
        </p:spPr>
        <p:txBody>
          <a:bodyPr vert="horz" lIns="91440" tIns="45720" rIns="91440" bIns="45720" rtlCol="0" anchor="ctr">
            <a:normAutofit/>
          </a:bodyPr>
          <a:lstStyle/>
          <a:p>
            <a:pPr marL="0" indent="0">
              <a:buNone/>
            </a:pPr>
            <a:endParaRPr lang="en-US" sz="1800">
              <a:solidFill>
                <a:schemeClr val="bg1"/>
              </a:solidFill>
            </a:endParaRPr>
          </a:p>
        </p:txBody>
      </p:sp>
    </p:spTree>
    <p:extLst>
      <p:ext uri="{BB962C8B-B14F-4D97-AF65-F5344CB8AC3E}">
        <p14:creationId xmlns:p14="http://schemas.microsoft.com/office/powerpoint/2010/main" val="5793690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934F1179-B481-4F9E-BCA3-AFB972070F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Financial graphs on a dark display">
            <a:extLst>
              <a:ext uri="{FF2B5EF4-FFF2-40B4-BE49-F238E27FC236}">
                <a16:creationId xmlns:a16="http://schemas.microsoft.com/office/drawing/2014/main" id="{560E844E-F5E7-0D41-5530-E92037A5A3B0}"/>
              </a:ext>
            </a:extLst>
          </p:cNvPr>
          <p:cNvPicPr>
            <a:picLocks noChangeAspect="1"/>
          </p:cNvPicPr>
          <p:nvPr/>
        </p:nvPicPr>
        <p:blipFill>
          <a:blip r:embed="rId2">
            <a:alphaModFix amt="40000"/>
          </a:blip>
          <a:srcRect t="10000" r="-2" b="-2"/>
          <a:stretch/>
        </p:blipFill>
        <p:spPr>
          <a:xfrm>
            <a:off x="20" y="-1784"/>
            <a:ext cx="12191980" cy="6858000"/>
          </a:xfrm>
          <a:prstGeom prst="rect">
            <a:avLst/>
          </a:prstGeom>
        </p:spPr>
      </p:pic>
      <p:sp>
        <p:nvSpPr>
          <p:cNvPr id="10" name="Right Triangle 9">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7D7292-C66A-E906-D635-5124A74FF22D}"/>
              </a:ext>
            </a:extLst>
          </p:cNvPr>
          <p:cNvSpPr>
            <a:spLocks noGrp="1"/>
          </p:cNvSpPr>
          <p:nvPr>
            <p:ph type="title"/>
          </p:nvPr>
        </p:nvSpPr>
        <p:spPr>
          <a:xfrm>
            <a:off x="1675349" y="1008993"/>
            <a:ext cx="8841302" cy="5706566"/>
          </a:xfrm>
        </p:spPr>
        <p:txBody>
          <a:bodyPr vert="horz" lIns="91440" tIns="45720" rIns="91440" bIns="45720" rtlCol="0" anchor="b">
            <a:normAutofit/>
          </a:bodyPr>
          <a:lstStyle/>
          <a:p>
            <a:r>
              <a:rPr lang="en-US" sz="2900" b="1" dirty="0">
                <a:solidFill>
                  <a:srgbClr val="FFFFFF"/>
                </a:solidFill>
                <a:latin typeface="Georgia Pro"/>
              </a:rPr>
              <a:t>Data Preparation</a:t>
            </a:r>
            <a:br>
              <a:rPr lang="en-US" sz="2900" b="1" dirty="0">
                <a:latin typeface="Georgia Pro"/>
              </a:rPr>
            </a:br>
            <a:br>
              <a:rPr lang="en-US" sz="2900" b="1" dirty="0">
                <a:latin typeface="Georgia Pro"/>
              </a:rPr>
            </a:br>
            <a:r>
              <a:rPr lang="en-US" sz="2900" b="1" dirty="0">
                <a:solidFill>
                  <a:srgbClr val="FFFFFF"/>
                </a:solidFill>
                <a:latin typeface="Georgia Pro"/>
              </a:rPr>
              <a:t> import pandas as pd</a:t>
            </a:r>
            <a:endParaRPr lang="en-US" sz="2900" dirty="0">
              <a:solidFill>
                <a:srgbClr val="FFFFFF"/>
              </a:solidFill>
              <a:latin typeface="Georgia Pro"/>
            </a:endParaRPr>
          </a:p>
          <a:p>
            <a:r>
              <a:rPr lang="en-US" sz="2900" dirty="0">
                <a:solidFill>
                  <a:srgbClr val="FFFFFF"/>
                </a:solidFill>
                <a:latin typeface="Georgia Pro"/>
              </a:rPr>
              <a:t>import </a:t>
            </a:r>
            <a:r>
              <a:rPr lang="en-US" sz="2900" err="1">
                <a:solidFill>
                  <a:srgbClr val="FFFFFF"/>
                </a:solidFill>
                <a:latin typeface="Georgia Pro"/>
              </a:rPr>
              <a:t>numpy</a:t>
            </a:r>
            <a:r>
              <a:rPr lang="en-US" sz="2900" dirty="0">
                <a:solidFill>
                  <a:srgbClr val="FFFFFF"/>
                </a:solidFill>
                <a:latin typeface="Georgia Pro"/>
              </a:rPr>
              <a:t> as np</a:t>
            </a:r>
          </a:p>
          <a:p>
            <a:r>
              <a:rPr lang="en-US" sz="2900" dirty="0">
                <a:solidFill>
                  <a:srgbClr val="FFFFFF"/>
                </a:solidFill>
                <a:latin typeface="Georgia Pro"/>
              </a:rPr>
              <a:t>import seaborn as </a:t>
            </a:r>
            <a:r>
              <a:rPr lang="en-US" sz="2900" err="1">
                <a:solidFill>
                  <a:srgbClr val="FFFFFF"/>
                </a:solidFill>
                <a:latin typeface="Georgia Pro"/>
              </a:rPr>
              <a:t>sns</a:t>
            </a:r>
            <a:endParaRPr lang="en-US" sz="2900">
              <a:solidFill>
                <a:srgbClr val="FFFFFF"/>
              </a:solidFill>
              <a:latin typeface="Georgia Pro"/>
            </a:endParaRPr>
          </a:p>
          <a:p>
            <a:r>
              <a:rPr lang="en-US" sz="2900" dirty="0">
                <a:solidFill>
                  <a:srgbClr val="FFFFFF"/>
                </a:solidFill>
                <a:latin typeface="Georgia Pro"/>
              </a:rPr>
              <a:t>import </a:t>
            </a:r>
            <a:r>
              <a:rPr lang="en-US" sz="2900" err="1">
                <a:solidFill>
                  <a:srgbClr val="FFFFFF"/>
                </a:solidFill>
                <a:latin typeface="Georgia Pro"/>
              </a:rPr>
              <a:t>matplotlib.pyplot</a:t>
            </a:r>
            <a:r>
              <a:rPr lang="en-US" sz="2900" dirty="0">
                <a:solidFill>
                  <a:srgbClr val="FFFFFF"/>
                </a:solidFill>
                <a:latin typeface="Georgia Pro"/>
              </a:rPr>
              <a:t> as </a:t>
            </a:r>
            <a:r>
              <a:rPr lang="en-US" sz="2900" err="1">
                <a:solidFill>
                  <a:srgbClr val="FFFFFF"/>
                </a:solidFill>
                <a:latin typeface="Georgia Pro"/>
              </a:rPr>
              <a:t>plt</a:t>
            </a:r>
            <a:br>
              <a:rPr lang="en-US" sz="2900" dirty="0">
                <a:latin typeface="Georgia Pro"/>
              </a:rPr>
            </a:br>
            <a:endParaRPr lang="en-US" sz="2900" dirty="0">
              <a:solidFill>
                <a:srgbClr val="FFFFFF"/>
              </a:solidFill>
              <a:latin typeface="Georgia Pro"/>
            </a:endParaRPr>
          </a:p>
          <a:p>
            <a:r>
              <a:rPr lang="en-US" sz="2900" dirty="0">
                <a:solidFill>
                  <a:srgbClr val="FFFFFF"/>
                </a:solidFill>
                <a:latin typeface="Georgia Pro"/>
              </a:rPr>
              <a:t>pandas: Used for data manipulation and analysis.</a:t>
            </a:r>
          </a:p>
          <a:p>
            <a:r>
              <a:rPr lang="en-US" sz="2900" err="1">
                <a:solidFill>
                  <a:srgbClr val="FFFFFF"/>
                </a:solidFill>
                <a:latin typeface="Georgia Pro"/>
              </a:rPr>
              <a:t>numpy</a:t>
            </a:r>
            <a:r>
              <a:rPr lang="en-US" sz="2900" dirty="0">
                <a:solidFill>
                  <a:srgbClr val="FFFFFF"/>
                </a:solidFill>
                <a:latin typeface="Georgia Pro"/>
              </a:rPr>
              <a:t>: Provides support for arrays and numerical operations.</a:t>
            </a:r>
          </a:p>
          <a:p>
            <a:r>
              <a:rPr lang="en-US" sz="2900" err="1">
                <a:solidFill>
                  <a:srgbClr val="FFFFFF"/>
                </a:solidFill>
                <a:latin typeface="Georgia Pro"/>
              </a:rPr>
              <a:t>Scipy.stats</a:t>
            </a:r>
            <a:r>
              <a:rPr lang="en-US" sz="2900" dirty="0">
                <a:solidFill>
                  <a:srgbClr val="FFFFFF"/>
                </a:solidFill>
                <a:latin typeface="Georgia Pro"/>
              </a:rPr>
              <a:t>: Contains statistical functions, including those for calculating Z-scores.  </a:t>
            </a:r>
          </a:p>
          <a:p>
            <a:endParaRPr lang="en-US" sz="2900">
              <a:solidFill>
                <a:srgbClr val="FFFFFF"/>
              </a:solidFill>
            </a:endParaRPr>
          </a:p>
          <a:p>
            <a:endParaRPr lang="en-US" sz="2900">
              <a:solidFill>
                <a:srgbClr val="FFFFFF"/>
              </a:solidFill>
            </a:endParaRPr>
          </a:p>
        </p:txBody>
      </p:sp>
    </p:spTree>
    <p:extLst>
      <p:ext uri="{BB962C8B-B14F-4D97-AF65-F5344CB8AC3E}">
        <p14:creationId xmlns:p14="http://schemas.microsoft.com/office/powerpoint/2010/main" val="252637602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6823E17-7C9C-AEEC-9532-6B8D9603D483}"/>
              </a:ext>
            </a:extLst>
          </p:cNvPr>
          <p:cNvPicPr>
            <a:picLocks noChangeAspect="1"/>
          </p:cNvPicPr>
          <p:nvPr/>
        </p:nvPicPr>
        <p:blipFill>
          <a:blip r:embed="rId2"/>
          <a:srcRect l="2472" t="1310" r="31803" b="6251"/>
          <a:stretch/>
        </p:blipFill>
        <p:spPr>
          <a:xfrm>
            <a:off x="4561574" y="10"/>
            <a:ext cx="7630426" cy="6857990"/>
          </a:xfrm>
          <a:prstGeom prst="rect">
            <a:avLst/>
          </a:prstGeom>
        </p:spPr>
      </p:pic>
      <p:sp>
        <p:nvSpPr>
          <p:cNvPr id="10" name="Rectangle 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BE4F7F1-F68F-4673-51DB-42F75D4C5279}"/>
              </a:ext>
            </a:extLst>
          </p:cNvPr>
          <p:cNvSpPr>
            <a:spLocks noGrp="1"/>
          </p:cNvSpPr>
          <p:nvPr>
            <p:ph type="title"/>
          </p:nvPr>
        </p:nvSpPr>
        <p:spPr>
          <a:xfrm>
            <a:off x="477981" y="1122363"/>
            <a:ext cx="3979187" cy="4198047"/>
          </a:xfrm>
        </p:spPr>
        <p:txBody>
          <a:bodyPr vert="horz" lIns="91440" tIns="45720" rIns="91440" bIns="45720" rtlCol="0" anchor="b">
            <a:normAutofit fontScale="90000"/>
          </a:bodyPr>
          <a:lstStyle/>
          <a:p>
            <a:br>
              <a:rPr lang="en-US" sz="1900" b="1" dirty="0"/>
            </a:br>
            <a:br>
              <a:rPr lang="en-US" sz="2400" b="1" dirty="0">
                <a:solidFill>
                  <a:schemeClr val="bg1"/>
                </a:solidFill>
                <a:latin typeface="Georgia Pro"/>
              </a:rPr>
            </a:br>
            <a:br>
              <a:rPr lang="en-US" sz="2400" b="1" dirty="0">
                <a:latin typeface="Georgia Pro"/>
              </a:rPr>
            </a:br>
            <a:r>
              <a:rPr lang="en-US" sz="2400" dirty="0">
                <a:solidFill>
                  <a:schemeClr val="bg1"/>
                </a:solidFill>
                <a:latin typeface="Georgia Pro"/>
              </a:rPr>
              <a:t>Import Libraries </a:t>
            </a:r>
            <a:br>
              <a:rPr lang="en-US" sz="2400" b="1" dirty="0">
                <a:latin typeface="Georgia Pro"/>
              </a:rPr>
            </a:br>
            <a:br>
              <a:rPr lang="en-US" sz="2400" b="1" dirty="0">
                <a:latin typeface="Georgia Pro"/>
              </a:rPr>
            </a:br>
            <a:r>
              <a:rPr lang="en-US" sz="2400" dirty="0">
                <a:solidFill>
                  <a:schemeClr val="bg1"/>
                </a:solidFill>
                <a:latin typeface="Georgia Pro"/>
              </a:rPr>
              <a:t>from io import </a:t>
            </a:r>
            <a:r>
              <a:rPr lang="en-US" sz="2400" dirty="0" err="1">
                <a:solidFill>
                  <a:schemeClr val="bg1"/>
                </a:solidFill>
                <a:latin typeface="Georgia Pro"/>
              </a:rPr>
              <a:t>StringIO</a:t>
            </a:r>
            <a:r>
              <a:rPr lang="en-US" sz="2400" dirty="0">
                <a:solidFill>
                  <a:schemeClr val="bg1"/>
                </a:solidFill>
                <a:latin typeface="Georgia Pro"/>
              </a:rPr>
              <a:t>
</a:t>
            </a:r>
          </a:p>
          <a:p>
            <a:pPr marL="285750" indent="-285750"/>
            <a:r>
              <a:rPr lang="en-US" sz="2400" b="1" dirty="0">
                <a:solidFill>
                  <a:schemeClr val="bg1"/>
                </a:solidFill>
                <a:latin typeface="Georgia Pro"/>
              </a:rPr>
              <a:t>from io import </a:t>
            </a:r>
            <a:r>
              <a:rPr lang="en-US" sz="2400" b="1" err="1">
                <a:solidFill>
                  <a:schemeClr val="bg1"/>
                </a:solidFill>
                <a:latin typeface="Georgia Pro"/>
              </a:rPr>
              <a:t>StringIO</a:t>
            </a:r>
            <a:r>
              <a:rPr lang="en-US" sz="2400" dirty="0">
                <a:solidFill>
                  <a:schemeClr val="bg1"/>
                </a:solidFill>
                <a:latin typeface="Georgia Pro"/>
              </a:rPr>
              <a:t>: Imports </a:t>
            </a:r>
            <a:r>
              <a:rPr lang="en-US" sz="2400" err="1">
                <a:solidFill>
                  <a:schemeClr val="bg1"/>
                </a:solidFill>
                <a:latin typeface="Georgia Pro"/>
              </a:rPr>
              <a:t>StringIO</a:t>
            </a:r>
            <a:r>
              <a:rPr lang="en-US" sz="2400" dirty="0">
                <a:solidFill>
                  <a:schemeClr val="bg1"/>
                </a:solidFill>
                <a:latin typeface="Georgia Pro"/>
              </a:rPr>
              <a:t>, a method that allows you to treat a string as a file. This is useful for reading string data as if it were coming from a file.</a:t>
            </a:r>
          </a:p>
          <a:p>
            <a:endParaRPr lang="en-US" sz="2400" dirty="0">
              <a:solidFill>
                <a:schemeClr val="bg1"/>
              </a:solidFill>
              <a:latin typeface="Georgia Pro"/>
            </a:endParaRPr>
          </a:p>
          <a:p>
            <a:endParaRPr lang="en-US" sz="1900" b="1">
              <a:solidFill>
                <a:schemeClr val="bg1"/>
              </a:solidFill>
            </a:endParaRPr>
          </a:p>
          <a:p>
            <a:endParaRPr lang="en-US" sz="1900">
              <a:solidFill>
                <a:schemeClr val="bg1"/>
              </a:solidFill>
            </a:endParaRP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564290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B646C36-EEEC-4D52-8E8E-206F4CD8A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cap="all" spc="600" dirty="0"/>
          </a:p>
        </p:txBody>
      </p:sp>
      <p:grpSp>
        <p:nvGrpSpPr>
          <p:cNvPr id="9" name="Group 8">
            <a:extLst>
              <a:ext uri="{FF2B5EF4-FFF2-40B4-BE49-F238E27FC236}">
                <a16:creationId xmlns:a16="http://schemas.microsoft.com/office/drawing/2014/main" id="{E7E9D86A-D513-48F9-851A-5F3725E800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1565" y="330817"/>
            <a:ext cx="4833901" cy="5995583"/>
            <a:chOff x="1754444" y="330817"/>
            <a:chExt cx="4833901" cy="5995583"/>
          </a:xfrm>
        </p:grpSpPr>
        <p:sp>
          <p:nvSpPr>
            <p:cNvPr id="10" name="Rectangle 9">
              <a:extLst>
                <a:ext uri="{FF2B5EF4-FFF2-40B4-BE49-F238E27FC236}">
                  <a16:creationId xmlns:a16="http://schemas.microsoft.com/office/drawing/2014/main" id="{8258443E-B333-44F4-8D49-1EAB1C1A46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4444" y="330817"/>
              <a:ext cx="4833901" cy="5995583"/>
            </a:xfrm>
            <a:prstGeom prst="rect">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9132A4E-0C09-40DA-A360-EA9D3DAFFB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4444" y="330817"/>
              <a:ext cx="4833901" cy="5995583"/>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D649D88F-3460-4C52-888E-001C62B26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21649" y="213740"/>
            <a:ext cx="4833901" cy="5995583"/>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D59928-3E1E-8B10-1E8E-A7367D04FE7F}"/>
              </a:ext>
            </a:extLst>
          </p:cNvPr>
          <p:cNvSpPr>
            <a:spLocks noGrp="1"/>
          </p:cNvSpPr>
          <p:nvPr>
            <p:ph type="title"/>
          </p:nvPr>
        </p:nvSpPr>
        <p:spPr>
          <a:xfrm>
            <a:off x="2026693" y="510803"/>
            <a:ext cx="4069306" cy="5339736"/>
          </a:xfrm>
        </p:spPr>
        <p:txBody>
          <a:bodyPr vert="horz" lIns="91440" tIns="45720" rIns="91440" bIns="45720" rtlCol="0" anchor="ctr">
            <a:normAutofit/>
          </a:bodyPr>
          <a:lstStyle/>
          <a:p>
            <a:pPr algn="ctr"/>
            <a:r>
              <a:rPr lang="en-US" sz="1400" b="1" kern="1200">
                <a:solidFill>
                  <a:schemeClr val="bg1"/>
                </a:solidFill>
                <a:latin typeface="+mj-lt"/>
                <a:ea typeface="+mj-ea"/>
                <a:cs typeface="+mj-cs"/>
              </a:rPr>
              <a:t>#LOAD THE DATASET</a:t>
            </a:r>
            <a:br>
              <a:rPr lang="en-US" sz="1400" b="1" kern="1200">
                <a:solidFill>
                  <a:schemeClr val="bg1"/>
                </a:solidFill>
                <a:latin typeface="+mj-lt"/>
                <a:ea typeface="+mj-ea"/>
                <a:cs typeface="+mj-cs"/>
              </a:rPr>
            </a:br>
            <a:br>
              <a:rPr lang="en-US" sz="1400" kern="1200">
                <a:solidFill>
                  <a:schemeClr val="bg1"/>
                </a:solidFill>
                <a:latin typeface="+mj-lt"/>
                <a:ea typeface="+mj-ea"/>
                <a:cs typeface="+mj-cs"/>
              </a:rPr>
            </a:br>
            <a:r>
              <a:rPr lang="en-US" sz="1400" kern="1200">
                <a:solidFill>
                  <a:schemeClr val="bg1"/>
                </a:solidFill>
                <a:latin typeface="+mj-lt"/>
                <a:ea typeface="+mj-ea"/>
                <a:cs typeface="+mj-cs"/>
              </a:rPr>
              <a:t>data = """</a:t>
            </a:r>
          </a:p>
          <a:p>
            <a:pPr algn="ctr"/>
            <a:r>
              <a:rPr lang="en-US" sz="1400" kern="1200">
                <a:solidFill>
                  <a:schemeClr val="bg1"/>
                </a:solidFill>
                <a:latin typeface="+mj-lt"/>
                <a:ea typeface="+mj-ea"/>
                <a:cs typeface="+mj-cs"/>
              </a:rPr>
              <a:t>AGE SEX BMI BP  S1  S2  S3  S4  S5  S6  Y</a:t>
            </a:r>
          </a:p>
          <a:p>
            <a:pPr algn="ctr"/>
            <a:r>
              <a:rPr lang="en-US" sz="1400" kern="1200">
                <a:solidFill>
                  <a:schemeClr val="bg1"/>
                </a:solidFill>
                <a:latin typeface="+mj-lt"/>
                <a:ea typeface="+mj-ea"/>
                <a:cs typeface="+mj-cs"/>
              </a:rPr>
              <a:t>59  2 32.1  101 157 93.2  38  4 4.8598  87  151</a:t>
            </a:r>
          </a:p>
          <a:p>
            <a:pPr algn="ctr"/>
            <a:r>
              <a:rPr lang="en-US" sz="1400" kern="1200">
                <a:solidFill>
                  <a:schemeClr val="bg1"/>
                </a:solidFill>
                <a:latin typeface="+mj-lt"/>
                <a:ea typeface="+mj-ea"/>
                <a:cs typeface="+mj-cs"/>
              </a:rPr>
              <a:t>48  1 21.6  87  183 103.2 70  3 3.8918  69  75</a:t>
            </a:r>
          </a:p>
          <a:p>
            <a:pPr algn="ctr"/>
            <a:r>
              <a:rPr lang="en-US" sz="1400" kern="1200">
                <a:solidFill>
                  <a:schemeClr val="bg1"/>
                </a:solidFill>
                <a:latin typeface="+mj-lt"/>
                <a:ea typeface="+mj-ea"/>
                <a:cs typeface="+mj-cs"/>
              </a:rPr>
              <a:t>72  2 30.5  93  156 93.6  41  4 4.6728  85  141</a:t>
            </a:r>
          </a:p>
          <a:p>
            <a:pPr algn="ctr"/>
            <a:r>
              <a:rPr lang="en-US" sz="1400" kern="1200">
                <a:solidFill>
                  <a:schemeClr val="bg1"/>
                </a:solidFill>
                <a:latin typeface="+mj-lt"/>
                <a:ea typeface="+mj-ea"/>
                <a:cs typeface="+mj-cs"/>
              </a:rPr>
              <a:t>24  1 25.3  84  198 131.4 40  5 4.8903  89  206</a:t>
            </a:r>
          </a:p>
          <a:p>
            <a:pPr algn="ctr"/>
            <a:r>
              <a:rPr lang="en-US" sz="1400" kern="1200">
                <a:solidFill>
                  <a:schemeClr val="bg1"/>
                </a:solidFill>
                <a:latin typeface="+mj-lt"/>
                <a:ea typeface="+mj-ea"/>
                <a:cs typeface="+mj-cs"/>
              </a:rPr>
              <a:t>50  1 23  101 192 125.4 52  4 4.2905  80  135</a:t>
            </a:r>
          </a:p>
          <a:p>
            <a:pPr algn="ctr"/>
            <a:r>
              <a:rPr lang="en-US" sz="1400" kern="1200">
                <a:solidFill>
                  <a:schemeClr val="bg1"/>
                </a:solidFill>
                <a:latin typeface="+mj-lt"/>
                <a:ea typeface="+mj-ea"/>
                <a:cs typeface="+mj-cs"/>
              </a:rPr>
              <a:t>23  1 22.6  89  139 64.8  61  2 4.1897  68  97</a:t>
            </a:r>
          </a:p>
          <a:p>
            <a:pPr algn="ctr"/>
            <a:r>
              <a:rPr lang="en-US" sz="1400" kern="1200">
                <a:solidFill>
                  <a:schemeClr val="bg1"/>
                </a:solidFill>
                <a:latin typeface="+mj-lt"/>
                <a:ea typeface="+mj-ea"/>
                <a:cs typeface="+mj-cs"/>
              </a:rPr>
              <a:t>36  2 22  90  160 99.6  50  3 3.9512  82  138</a:t>
            </a:r>
          </a:p>
          <a:p>
            <a:pPr algn="ctr"/>
            <a:r>
              <a:rPr lang="en-US" sz="1400" kern="1200">
                <a:solidFill>
                  <a:schemeClr val="bg1"/>
                </a:solidFill>
                <a:latin typeface="+mj-lt"/>
                <a:ea typeface="+mj-ea"/>
                <a:cs typeface="+mj-cs"/>
              </a:rPr>
              <a:t>66  2 26.2  114 255 185 56  4.55  4.2485  92  63</a:t>
            </a:r>
          </a:p>
          <a:p>
            <a:pPr algn="ctr"/>
            <a:r>
              <a:rPr lang="en-US" sz="1400" kern="1200">
                <a:solidFill>
                  <a:schemeClr val="bg1"/>
                </a:solidFill>
                <a:latin typeface="+mj-lt"/>
                <a:ea typeface="+mj-ea"/>
                <a:cs typeface="+mj-cs"/>
              </a:rPr>
              <a:t>60  2 32.1  83  179 119.4 42  4 4.4773  94  110</a:t>
            </a:r>
          </a:p>
          <a:p>
            <a:pPr algn="ctr"/>
            <a:r>
              <a:rPr lang="en-US" sz="1400" kern="1200">
                <a:solidFill>
                  <a:schemeClr val="bg1"/>
                </a:solidFill>
                <a:latin typeface="+mj-lt"/>
                <a:ea typeface="+mj-ea"/>
                <a:cs typeface="+mj-cs"/>
              </a:rPr>
              <a:t>29  1 30  85  180 93.4  43  4 5.3845  88  310</a:t>
            </a:r>
          </a:p>
          <a:p>
            <a:pPr algn="ctr"/>
            <a:r>
              <a:rPr lang="en-US" sz="1400" kern="1200">
                <a:solidFill>
                  <a:schemeClr val="bg1"/>
                </a:solidFill>
                <a:latin typeface="+mj-lt"/>
                <a:ea typeface="+mj-ea"/>
                <a:cs typeface="+mj-cs"/>
              </a:rPr>
              <a:t>22  1 18.6  97  114 57.6  46  2 3.9512  83  101</a:t>
            </a:r>
          </a:p>
          <a:p>
            <a:pPr algn="ctr"/>
            <a:r>
              <a:rPr lang="en-US" sz="1400" kern="1200">
                <a:solidFill>
                  <a:schemeClr val="bg1"/>
                </a:solidFill>
                <a:latin typeface="+mj-lt"/>
                <a:ea typeface="+mj-ea"/>
                <a:cs typeface="+mj-cs"/>
              </a:rPr>
              <a:t>56  2 28  85  184 144.8 32  6 3.5835  77  69</a:t>
            </a:r>
          </a:p>
          <a:p>
            <a:pPr algn="ctr"/>
            <a:r>
              <a:rPr lang="en-US" sz="1400" kern="1200">
                <a:solidFill>
                  <a:schemeClr val="bg1"/>
                </a:solidFill>
                <a:latin typeface="+mj-lt"/>
                <a:ea typeface="+mj-ea"/>
                <a:cs typeface="+mj-cs"/>
              </a:rPr>
              <a:t>53  1 23.7  92  186 109.2 62  3 4.3041  81  179</a:t>
            </a:r>
          </a:p>
          <a:p>
            <a:pPr algn="ctr"/>
            <a:r>
              <a:rPr lang="en-US" sz="1400" kern="1200">
                <a:solidFill>
                  <a:schemeClr val="bg1"/>
                </a:solidFill>
                <a:latin typeface="+mj-lt"/>
                <a:ea typeface="+mj-ea"/>
                <a:cs typeface="+mj-cs"/>
              </a:rPr>
              <a:t>50  2 26.2  97  186 105.4 49  4 5.0626  88  185</a:t>
            </a:r>
          </a:p>
          <a:p>
            <a:pPr algn="ctr"/>
            <a:r>
              <a:rPr lang="en-US" sz="1400" kern="1200">
                <a:solidFill>
                  <a:schemeClr val="bg1"/>
                </a:solidFill>
                <a:latin typeface="+mj-lt"/>
                <a:ea typeface="+mj-ea"/>
                <a:cs typeface="+mj-cs"/>
              </a:rPr>
              <a:t>61  1 24  91  202 115.4 72  3 4.2905  73  118</a:t>
            </a:r>
          </a:p>
          <a:p>
            <a:pPr algn="ctr"/>
            <a:r>
              <a:rPr lang="en-US" sz="1400" kern="1200">
                <a:solidFill>
                  <a:schemeClr val="bg1"/>
                </a:solidFill>
                <a:latin typeface="+mj-lt"/>
                <a:ea typeface="+mj-ea"/>
                <a:cs typeface="+mj-cs"/>
              </a:rPr>
              <a:t>34  2 24.7  118 254 184.2 39  7 5.037 81  171</a:t>
            </a:r>
          </a:p>
          <a:p>
            <a:pPr algn="ctr"/>
            <a:r>
              <a:rPr lang="en-US" sz="1400" kern="1200">
                <a:solidFill>
                  <a:schemeClr val="bg1"/>
                </a:solidFill>
                <a:latin typeface="+mj-lt"/>
                <a:ea typeface="+mj-ea"/>
                <a:cs typeface="+mj-cs"/>
              </a:rPr>
              <a:t>47  1 30.3  109 207 100.2 70  3 5.2149  98  166</a:t>
            </a:r>
          </a:p>
          <a:p>
            <a:pPr algn="ctr"/>
            <a:r>
              <a:rPr lang="en-US" sz="1400" kern="1200">
                <a:solidFill>
                  <a:schemeClr val="bg1"/>
                </a:solidFill>
                <a:latin typeface="+mj-lt"/>
                <a:ea typeface="+mj-ea"/>
                <a:cs typeface="+mj-cs"/>
              </a:rPr>
              <a:t>68  2 27.5  111 214 147 39  5 4.9416  91  144</a:t>
            </a:r>
          </a:p>
          <a:p>
            <a:pPr algn="ctr"/>
            <a:r>
              <a:rPr lang="en-US" sz="1400" kern="1200">
                <a:solidFill>
                  <a:schemeClr val="bg1"/>
                </a:solidFill>
                <a:latin typeface="+mj-lt"/>
                <a:ea typeface="+mj-ea"/>
                <a:cs typeface="+mj-cs"/>
              </a:rPr>
              <a:t>38  1 25.4  84  162 103 42  4 4.4427  87  97</a:t>
            </a:r>
          </a:p>
          <a:p>
            <a:pPr algn="ctr"/>
            <a:r>
              <a:rPr lang="en-US" sz="1400" kern="1200">
                <a:solidFill>
                  <a:schemeClr val="bg1"/>
                </a:solidFill>
                <a:latin typeface="+mj-lt"/>
                <a:ea typeface="+mj-ea"/>
                <a:cs typeface="+mj-cs"/>
              </a:rPr>
              <a:t>41  1 24.7  83  187 108.2 60  3 4.5433  78  168</a:t>
            </a:r>
          </a:p>
          <a:p>
            <a:pPr algn="ctr"/>
            <a:r>
              <a:rPr lang="en-US" sz="1400" kern="1200">
                <a:solidFill>
                  <a:schemeClr val="bg1"/>
                </a:solidFill>
                <a:latin typeface="+mj-lt"/>
                <a:ea typeface="+mj-ea"/>
                <a:cs typeface="+mj-cs"/>
              </a:rPr>
              <a:t>35  1 21.1  82  156 87.8  50  3 4.5109  95  68</a:t>
            </a:r>
          </a:p>
          <a:p>
            <a:pPr algn="ctr"/>
            <a:r>
              <a:rPr lang="en-US" sz="1400" kern="1200">
                <a:solidFill>
                  <a:schemeClr val="bg1"/>
                </a:solidFill>
                <a:latin typeface="+mj-lt"/>
                <a:ea typeface="+mj-ea"/>
                <a:cs typeface="+mj-cs"/>
              </a:rPr>
              <a:t>25  2 24.3  95  162 98.6  54  3 3.8501  87  49</a:t>
            </a:r>
          </a:p>
          <a:p>
            <a:pPr algn="ctr"/>
            <a:r>
              <a:rPr lang="en-US" sz="1400" kern="1200">
                <a:solidFill>
                  <a:schemeClr val="bg1"/>
                </a:solidFill>
                <a:latin typeface="+mj-lt"/>
                <a:ea typeface="+mj-ea"/>
                <a:cs typeface="+mj-cs"/>
              </a:rPr>
              <a:t>25  1 26  92  187 120.4 56  3 3.9703  88  68</a:t>
            </a:r>
          </a:p>
          <a:p>
            <a:pPr algn="ctr"/>
            <a:endParaRPr lang="en-US" sz="1400" kern="1200">
              <a:solidFill>
                <a:schemeClr val="bg1"/>
              </a:solidFill>
              <a:latin typeface="+mj-lt"/>
              <a:ea typeface="+mj-ea"/>
              <a:cs typeface="+mj-cs"/>
            </a:endParaRPr>
          </a:p>
        </p:txBody>
      </p:sp>
      <p:sp>
        <p:nvSpPr>
          <p:cNvPr id="15" name="Freeform: Shape 14">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7" name="Freeform: Shape 16">
            <a:extLst>
              <a:ext uri="{FF2B5EF4-FFF2-40B4-BE49-F238E27FC236}">
                <a16:creationId xmlns:a16="http://schemas.microsoft.com/office/drawing/2014/main" id="{217DD14E-3BC7-413D-B4AB-B92EED2F57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9"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1" name="Graphic 212">
            <a:extLst>
              <a:ext uri="{FF2B5EF4-FFF2-40B4-BE49-F238E27FC236}">
                <a16:creationId xmlns:a16="http://schemas.microsoft.com/office/drawing/2014/main" id="{6908275D-177E-42F2-8887-134AFE8B7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3" name="Oval 22">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5340" y="528734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32B36D4-0C87-4882-A12C-18A91DBAE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5340" y="528734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7"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8" name="Freeform: Shape 27">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4279351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0AE394F-AFF1-4485-AF1F-7387A2F04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Vital Signs Line">
            <a:extLst>
              <a:ext uri="{FF2B5EF4-FFF2-40B4-BE49-F238E27FC236}">
                <a16:creationId xmlns:a16="http://schemas.microsoft.com/office/drawing/2014/main" id="{4FE3A70E-4FC1-8A70-707E-1A22B8AB83E9}"/>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6250" b="6250"/>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5683D043-25BB-4AC9-8130-641179672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3323345"/>
          </a:xfrm>
          <a:prstGeom prst="rect">
            <a:avLst/>
          </a:prstGeom>
          <a:gradFill flip="none" rotWithShape="1">
            <a:gsLst>
              <a:gs pos="57000">
                <a:srgbClr val="000000">
                  <a:alpha val="30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647A6B-BD2C-34D1-0ECC-4D6713B0C3AD}"/>
              </a:ext>
            </a:extLst>
          </p:cNvPr>
          <p:cNvSpPr>
            <a:spLocks noGrp="1"/>
          </p:cNvSpPr>
          <p:nvPr>
            <p:ph type="title"/>
          </p:nvPr>
        </p:nvSpPr>
        <p:spPr>
          <a:xfrm>
            <a:off x="1473" y="2672"/>
            <a:ext cx="5886107" cy="3195889"/>
          </a:xfrm>
        </p:spPr>
        <p:txBody>
          <a:bodyPr vert="horz" lIns="91440" tIns="45720" rIns="91440" bIns="45720" rtlCol="0" anchor="t">
            <a:normAutofit fontScale="90000"/>
          </a:bodyPr>
          <a:lstStyle/>
          <a:p>
            <a:br>
              <a:rPr lang="en-US" sz="1300" b="1" dirty="0"/>
            </a:br>
            <a:r>
              <a:rPr lang="en-US" sz="2800" b="1" dirty="0">
                <a:solidFill>
                  <a:schemeClr val="tx2">
                    <a:lumMod val="10000"/>
                    <a:lumOff val="90000"/>
                  </a:schemeClr>
                </a:solidFill>
                <a:latin typeface="Georgia Pro"/>
              </a:rPr>
              <a:t>Creating a </a:t>
            </a:r>
            <a:r>
              <a:rPr lang="en-US" sz="2800" b="1" err="1">
                <a:solidFill>
                  <a:schemeClr val="tx2">
                    <a:lumMod val="10000"/>
                    <a:lumOff val="90000"/>
                  </a:schemeClr>
                </a:solidFill>
                <a:latin typeface="Georgia Pro"/>
              </a:rPr>
              <a:t>DataFrame</a:t>
            </a:r>
            <a:r>
              <a:rPr lang="en-US" sz="2800" b="1" dirty="0">
                <a:solidFill>
                  <a:schemeClr val="tx2">
                    <a:lumMod val="10000"/>
                    <a:lumOff val="90000"/>
                  </a:schemeClr>
                </a:solidFill>
                <a:latin typeface="Georgia Pro"/>
              </a:rPr>
              <a:t>:</a:t>
            </a:r>
            <a:br>
              <a:rPr lang="en-US" sz="2800" b="1" dirty="0">
                <a:solidFill>
                  <a:schemeClr val="tx2">
                    <a:lumMod val="10000"/>
                    <a:lumOff val="90000"/>
                  </a:schemeClr>
                </a:solidFill>
                <a:latin typeface="Georgia Pro"/>
              </a:rPr>
            </a:br>
            <a:br>
              <a:rPr lang="en-US" sz="2800" dirty="0">
                <a:solidFill>
                  <a:schemeClr val="tx2">
                    <a:lumMod val="10000"/>
                    <a:lumOff val="90000"/>
                  </a:schemeClr>
                </a:solidFill>
                <a:latin typeface="Georgia Pro"/>
              </a:rPr>
            </a:br>
            <a:r>
              <a:rPr lang="en-US" sz="2000" err="1">
                <a:solidFill>
                  <a:schemeClr val="bg2"/>
                </a:solidFill>
                <a:latin typeface="Georgia Pro"/>
              </a:rPr>
              <a:t>df</a:t>
            </a:r>
            <a:r>
              <a:rPr lang="en-US" sz="2000" dirty="0">
                <a:solidFill>
                  <a:schemeClr val="bg2"/>
                </a:solidFill>
                <a:latin typeface="Georgia Pro"/>
              </a:rPr>
              <a:t> = </a:t>
            </a:r>
            <a:r>
              <a:rPr lang="en-US" sz="2000" err="1">
                <a:solidFill>
                  <a:schemeClr val="bg2"/>
                </a:solidFill>
                <a:latin typeface="Georgia Pro"/>
              </a:rPr>
              <a:t>pd.read_csv</a:t>
            </a:r>
            <a:r>
              <a:rPr lang="en-US" sz="2000" dirty="0">
                <a:solidFill>
                  <a:schemeClr val="bg2"/>
                </a:solidFill>
                <a:latin typeface="Georgia Pro"/>
              </a:rPr>
              <a:t>(</a:t>
            </a:r>
            <a:r>
              <a:rPr lang="en-US" sz="2000" err="1">
                <a:solidFill>
                  <a:schemeClr val="bg2"/>
                </a:solidFill>
                <a:latin typeface="Georgia Pro"/>
              </a:rPr>
              <a:t>StringIO</a:t>
            </a:r>
            <a:r>
              <a:rPr lang="en-US" sz="2000" dirty="0">
                <a:solidFill>
                  <a:schemeClr val="bg2"/>
                </a:solidFill>
                <a:latin typeface="Georgia Pro"/>
              </a:rPr>
              <a:t>(data), </a:t>
            </a:r>
            <a:r>
              <a:rPr lang="en-US" sz="2000" err="1">
                <a:solidFill>
                  <a:schemeClr val="bg2"/>
                </a:solidFill>
                <a:latin typeface="Georgia Pro"/>
              </a:rPr>
              <a:t>sep</a:t>
            </a:r>
            <a:r>
              <a:rPr lang="en-US" sz="2000" dirty="0">
                <a:solidFill>
                  <a:schemeClr val="bg2"/>
                </a:solidFill>
                <a:latin typeface="Georgia Pro"/>
              </a:rPr>
              <a:t>="\t")</a:t>
            </a:r>
            <a:br>
              <a:rPr lang="en-US" sz="2000" dirty="0">
                <a:latin typeface="Georgia Pro"/>
              </a:rPr>
            </a:br>
            <a:br>
              <a:rPr lang="en-US" sz="2000" dirty="0">
                <a:latin typeface="Georgia Pro"/>
              </a:rPr>
            </a:br>
            <a:r>
              <a:rPr lang="en-US" sz="2000" b="1" err="1">
                <a:solidFill>
                  <a:schemeClr val="bg2"/>
                </a:solidFill>
                <a:latin typeface="Georgia Pro"/>
              </a:rPr>
              <a:t>pd.read_csv</a:t>
            </a:r>
            <a:r>
              <a:rPr lang="en-US" sz="2000" b="1" dirty="0">
                <a:solidFill>
                  <a:schemeClr val="bg2"/>
                </a:solidFill>
                <a:latin typeface="Georgia Pro"/>
              </a:rPr>
              <a:t>()</a:t>
            </a:r>
            <a:r>
              <a:rPr lang="en-US" sz="2000" dirty="0">
                <a:solidFill>
                  <a:schemeClr val="bg2"/>
                </a:solidFill>
                <a:latin typeface="Georgia Pro"/>
              </a:rPr>
              <a:t>:</a:t>
            </a:r>
          </a:p>
          <a:p>
            <a:r>
              <a:rPr lang="en-US" sz="2000" dirty="0">
                <a:solidFill>
                  <a:schemeClr val="bg2"/>
                </a:solidFill>
                <a:latin typeface="Georgia Pro"/>
              </a:rPr>
              <a:t>This is a pandas function used to read a comma-separated values (CSV) file into a        </a:t>
            </a:r>
            <a:r>
              <a:rPr lang="en-US" sz="2000" dirty="0" err="1">
                <a:solidFill>
                  <a:schemeClr val="bg2"/>
                </a:solidFill>
                <a:latin typeface="Georgia Pro"/>
              </a:rPr>
              <a:t>DataFrame</a:t>
            </a:r>
            <a:r>
              <a:rPr lang="en-US" sz="2000" dirty="0">
                <a:solidFill>
                  <a:schemeClr val="bg2"/>
                </a:solidFill>
                <a:latin typeface="Georgia Pro"/>
              </a:rPr>
              <a:t>. While it is primarily designed for CSV files, it can also handle other delimiters.</a:t>
            </a:r>
            <a:br>
              <a:rPr lang="en-US" sz="2000" dirty="0">
                <a:latin typeface="Georgia Pro"/>
              </a:rPr>
            </a:br>
            <a:endParaRPr lang="en-US" sz="2000" dirty="0">
              <a:solidFill>
                <a:schemeClr val="bg2"/>
              </a:solidFill>
              <a:latin typeface="Georgia Pro"/>
            </a:endParaRPr>
          </a:p>
          <a:p>
            <a:r>
              <a:rPr lang="en-US" sz="2000" b="1" err="1">
                <a:solidFill>
                  <a:schemeClr val="bg2"/>
                </a:solidFill>
                <a:latin typeface="Georgia Pro"/>
              </a:rPr>
              <a:t>StringIO</a:t>
            </a:r>
            <a:r>
              <a:rPr lang="en-US" sz="2000" b="1" dirty="0">
                <a:solidFill>
                  <a:schemeClr val="bg2"/>
                </a:solidFill>
                <a:latin typeface="Georgia Pro"/>
              </a:rPr>
              <a:t>(data)</a:t>
            </a:r>
            <a:r>
              <a:rPr lang="en-US" sz="2000" dirty="0">
                <a:solidFill>
                  <a:schemeClr val="bg2"/>
                </a:solidFill>
                <a:latin typeface="Georgia Pro"/>
              </a:rPr>
              <a:t>:</a:t>
            </a:r>
          </a:p>
          <a:p>
            <a:r>
              <a:rPr lang="en-US" sz="2000" err="1">
                <a:solidFill>
                  <a:schemeClr val="bg2"/>
                </a:solidFill>
                <a:latin typeface="Georgia Pro"/>
              </a:rPr>
              <a:t>StringIO</a:t>
            </a:r>
            <a:r>
              <a:rPr lang="en-US" sz="2000" dirty="0">
                <a:solidFill>
                  <a:schemeClr val="bg2"/>
                </a:solidFill>
                <a:latin typeface="Georgia Pro"/>
              </a:rPr>
              <a:t> is a module from the io package in Python that allows you to treat a string as a file-like object. This is useful when you have data in string format that you want to process as if it were read from a file.</a:t>
            </a:r>
            <a:br>
              <a:rPr lang="en-US" sz="2000" dirty="0">
                <a:latin typeface="Georgia Pro"/>
              </a:rPr>
            </a:br>
            <a:endParaRPr lang="en-US" sz="2000" dirty="0">
              <a:solidFill>
                <a:schemeClr val="bg2"/>
              </a:solidFill>
              <a:latin typeface="Georgia Pro"/>
            </a:endParaRPr>
          </a:p>
          <a:p>
            <a:r>
              <a:rPr lang="en-US" sz="2000" dirty="0">
                <a:solidFill>
                  <a:schemeClr val="bg2"/>
                </a:solidFill>
                <a:latin typeface="Georgia Pro"/>
              </a:rPr>
              <a:t>data should be a string containing tabular data (in this case, separated by tabs).</a:t>
            </a:r>
            <a:br>
              <a:rPr lang="en-US" sz="2000" dirty="0">
                <a:latin typeface="Georgia Pro"/>
              </a:rPr>
            </a:br>
            <a:endParaRPr lang="en-US" sz="2000" dirty="0">
              <a:solidFill>
                <a:schemeClr val="bg2"/>
              </a:solidFill>
              <a:latin typeface="Georgia Pro"/>
            </a:endParaRPr>
          </a:p>
          <a:p>
            <a:r>
              <a:rPr lang="en-US" sz="2000" b="1" err="1">
                <a:solidFill>
                  <a:schemeClr val="bg2"/>
                </a:solidFill>
                <a:latin typeface="Georgia Pro"/>
              </a:rPr>
              <a:t>sep</a:t>
            </a:r>
            <a:r>
              <a:rPr lang="en-US" sz="2000" b="1" dirty="0">
                <a:solidFill>
                  <a:schemeClr val="bg2"/>
                </a:solidFill>
                <a:latin typeface="Georgia Pro"/>
              </a:rPr>
              <a:t>="\t"</a:t>
            </a:r>
            <a:r>
              <a:rPr lang="en-US" sz="2000" dirty="0">
                <a:solidFill>
                  <a:schemeClr val="bg2"/>
                </a:solidFill>
                <a:latin typeface="Georgia Pro"/>
              </a:rPr>
              <a:t>:</a:t>
            </a:r>
          </a:p>
          <a:p>
            <a:r>
              <a:rPr lang="en-US" sz="2000" dirty="0">
                <a:solidFill>
                  <a:schemeClr val="bg2"/>
                </a:solidFill>
                <a:latin typeface="Georgia Pro"/>
              </a:rPr>
              <a:t>This parameter specifies the delimiter that separates the values in the data. The "\t" indicates that the values are separated by tabs (i.e., it’s a tab-delimited file).</a:t>
            </a:r>
          </a:p>
          <a:p>
            <a:endParaRPr lang="en-US" sz="2000" dirty="0">
              <a:solidFill>
                <a:schemeClr val="bg2"/>
              </a:solidFill>
              <a:latin typeface="Georgia Pro"/>
            </a:endParaRPr>
          </a:p>
          <a:p>
            <a:endParaRPr lang="en-US" sz="1300" dirty="0">
              <a:solidFill>
                <a:schemeClr val="bg2"/>
              </a:solidFill>
            </a:endParaRPr>
          </a:p>
        </p:txBody>
      </p:sp>
      <p:sp>
        <p:nvSpPr>
          <p:cNvPr id="12" name="Rectangle 11">
            <a:extLst>
              <a:ext uri="{FF2B5EF4-FFF2-40B4-BE49-F238E27FC236}">
                <a16:creationId xmlns:a16="http://schemas.microsoft.com/office/drawing/2014/main" id="{AA61CCAC-6875-474C-8E9E-F57ABF078C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47" y="4704862"/>
            <a:ext cx="12191999" cy="2155484"/>
          </a:xfrm>
          <a:prstGeom prst="rect">
            <a:avLst/>
          </a:prstGeom>
          <a:gradFill flip="none" rotWithShape="1">
            <a:gsLst>
              <a:gs pos="59000">
                <a:srgbClr val="000000">
                  <a:alpha val="30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DC3E1D6-F65D-CC82-4BB9-5948EC13B1D9}"/>
              </a:ext>
            </a:extLst>
          </p:cNvPr>
          <p:cNvSpPr txBox="1"/>
          <p:nvPr/>
        </p:nvSpPr>
        <p:spPr>
          <a:xfrm>
            <a:off x="2536825" y="6515100"/>
            <a:ext cx="7118350" cy="317500"/>
          </a:xfrm>
          <a:prstGeom prst="rect">
            <a:avLst/>
          </a:prstGeom>
        </p:spPr>
        <p:txBody>
          <a:bodyPr>
            <a:normAutofit fontScale="92500" lnSpcReduction="20000"/>
          </a:bodyPr>
          <a:lstStyle/>
          <a:p>
            <a:r>
              <a:rPr lang="en-US"/>
              <a:t>ThePhoto by PhotoAuthor is licensed under CCYYSA.</a:t>
            </a:r>
          </a:p>
        </p:txBody>
      </p:sp>
    </p:spTree>
    <p:extLst>
      <p:ext uri="{BB962C8B-B14F-4D97-AF65-F5344CB8AC3E}">
        <p14:creationId xmlns:p14="http://schemas.microsoft.com/office/powerpoint/2010/main" val="18874483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3C6F4E6-30A1-4F63-C8CC-028750B5AAC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6668" cy="4570886"/>
            <a:chOff x="0" y="0"/>
            <a:chExt cx="12196668" cy="4570886"/>
          </a:xfrm>
        </p:grpSpPr>
        <p:sp>
          <p:nvSpPr>
            <p:cNvPr id="10" name="Rectangle 9">
              <a:extLst>
                <a:ext uri="{FF2B5EF4-FFF2-40B4-BE49-F238E27FC236}">
                  <a16:creationId xmlns:a16="http://schemas.microsoft.com/office/drawing/2014/main" id="{49EA7CA8-3AE6-4F5F-9932-63303CF2D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12196668" cy="4570632"/>
            </a:xfrm>
            <a:prstGeom prst="rect">
              <a:avLst/>
            </a:prstGeom>
            <a:gradFill>
              <a:gsLst>
                <a:gs pos="0">
                  <a:schemeClr val="accent5"/>
                </a:gs>
                <a:gs pos="100000">
                  <a:schemeClr val="accent2"/>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6E3E019-A259-1130-CC5C-3165020BC5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791"/>
              <a:ext cx="10565988" cy="4568095"/>
            </a:xfrm>
            <a:prstGeom prst="rect">
              <a:avLst/>
            </a:prstGeom>
            <a:gradFill flip="none" rotWithShape="1">
              <a:gsLst>
                <a:gs pos="3000">
                  <a:schemeClr val="accent2"/>
                </a:gs>
                <a:gs pos="40000">
                  <a:schemeClr val="accent2">
                    <a:alpha val="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0769F99-CCA6-5CDC-D1E1-C59A4762F1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
              <a:ext cx="12192000" cy="4549891"/>
            </a:xfrm>
            <a:prstGeom prst="rect">
              <a:avLst/>
            </a:prstGeom>
            <a:gradFill>
              <a:gsLst>
                <a:gs pos="0">
                  <a:schemeClr val="accent5">
                    <a:alpha val="76000"/>
                  </a:schemeClr>
                </a:gs>
                <a:gs pos="67000">
                  <a:schemeClr val="accent2">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13E73D3-029B-3D4E-1956-8EE7068A6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110544" y="18215"/>
              <a:ext cx="8086124" cy="4549887"/>
            </a:xfrm>
            <a:prstGeom prst="rect">
              <a:avLst/>
            </a:prstGeom>
            <a:gradFill flip="none" rotWithShape="1">
              <a:gsLst>
                <a:gs pos="0">
                  <a:schemeClr val="accent5">
                    <a:lumMod val="50000"/>
                    <a:alpha val="36000"/>
                  </a:schemeClr>
                </a:gs>
                <a:gs pos="45000">
                  <a:schemeClr val="accent5">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 name="Title 1">
            <a:extLst>
              <a:ext uri="{FF2B5EF4-FFF2-40B4-BE49-F238E27FC236}">
                <a16:creationId xmlns:a16="http://schemas.microsoft.com/office/drawing/2014/main" id="{77D688EC-07D5-5CF1-5451-042FF94F9A6E}"/>
              </a:ext>
            </a:extLst>
          </p:cNvPr>
          <p:cNvSpPr>
            <a:spLocks noGrp="1"/>
          </p:cNvSpPr>
          <p:nvPr>
            <p:ph type="title"/>
          </p:nvPr>
        </p:nvSpPr>
        <p:spPr>
          <a:xfrm>
            <a:off x="1126348" y="605219"/>
            <a:ext cx="8072869" cy="3209456"/>
          </a:xfrm>
        </p:spPr>
        <p:txBody>
          <a:bodyPr vert="horz" lIns="91440" tIns="45720" rIns="91440" bIns="45720" rtlCol="0" anchor="t">
            <a:noAutofit/>
          </a:bodyPr>
          <a:lstStyle/>
          <a:p>
            <a:r>
              <a:rPr lang="en-US" sz="2400" b="1" kern="1200" dirty="0">
                <a:solidFill>
                  <a:srgbClr val="FFFFFF"/>
                </a:solidFill>
                <a:latin typeface="Georgia Pro"/>
              </a:rPr>
              <a:t>Checking for Missing Values:</a:t>
            </a:r>
            <a:br>
              <a:rPr lang="en-US" sz="2400" b="1" kern="1200" dirty="0">
                <a:latin typeface="Georgia Pro"/>
              </a:rPr>
            </a:br>
            <a:br>
              <a:rPr lang="en-US" sz="2400" b="1" kern="1200" dirty="0">
                <a:latin typeface="Georgia Pro"/>
              </a:rPr>
            </a:br>
            <a:r>
              <a:rPr lang="en-US" sz="2400" kern="1200" dirty="0" err="1">
                <a:solidFill>
                  <a:srgbClr val="FFFFFF"/>
                </a:solidFill>
                <a:latin typeface="Georgia Pro"/>
              </a:rPr>
              <a:t>missing_values</a:t>
            </a:r>
            <a:r>
              <a:rPr lang="en-US" sz="2400" kern="1200" dirty="0">
                <a:solidFill>
                  <a:srgbClr val="FFFFFF"/>
                </a:solidFill>
                <a:latin typeface="Georgia Pro"/>
              </a:rPr>
              <a:t> = </a:t>
            </a:r>
            <a:r>
              <a:rPr lang="en-US" sz="2400" kern="1200" dirty="0" err="1">
                <a:solidFill>
                  <a:srgbClr val="FFFFFF"/>
                </a:solidFill>
                <a:latin typeface="Georgia Pro"/>
              </a:rPr>
              <a:t>df.isnull</a:t>
            </a:r>
            <a:r>
              <a:rPr lang="en-US" sz="2400" kern="1200" dirty="0">
                <a:solidFill>
                  <a:srgbClr val="FFFFFF"/>
                </a:solidFill>
                <a:latin typeface="Georgia Pro"/>
              </a:rPr>
              <a:t>().sum()</a:t>
            </a:r>
          </a:p>
          <a:p>
            <a:r>
              <a:rPr lang="en-US" sz="2400" kern="1200" dirty="0">
                <a:solidFill>
                  <a:srgbClr val="FFFFFF"/>
                </a:solidFill>
                <a:latin typeface="Georgia Pro"/>
              </a:rPr>
              <a:t>print("Missing Values:\n", </a:t>
            </a:r>
            <a:r>
              <a:rPr lang="en-US" sz="2400" kern="1200" dirty="0" err="1">
                <a:solidFill>
                  <a:srgbClr val="FFFFFF"/>
                </a:solidFill>
                <a:latin typeface="Georgia Pro"/>
              </a:rPr>
              <a:t>missing_values</a:t>
            </a:r>
            <a:r>
              <a:rPr lang="en-US" sz="2400" kern="1200" dirty="0">
                <a:solidFill>
                  <a:srgbClr val="FFFFFF"/>
                </a:solidFill>
                <a:latin typeface="Georgia Pro"/>
              </a:rPr>
              <a:t>)</a:t>
            </a:r>
          </a:p>
          <a:p>
            <a:endParaRPr lang="en-US" sz="2400" b="1" kern="1200" dirty="0">
              <a:solidFill>
                <a:srgbClr val="FFFFFF"/>
              </a:solidFill>
              <a:latin typeface="Georgia Pro"/>
            </a:endParaRPr>
          </a:p>
          <a:p>
            <a:r>
              <a:rPr lang="en-US" sz="2400" kern="1200" dirty="0" err="1">
                <a:solidFill>
                  <a:srgbClr val="FFFFFF"/>
                </a:solidFill>
                <a:latin typeface="Georgia Pro"/>
              </a:rPr>
              <a:t>df.isnull</a:t>
            </a:r>
            <a:r>
              <a:rPr lang="en-US" sz="2400" kern="1200" dirty="0">
                <a:solidFill>
                  <a:srgbClr val="FFFFFF"/>
                </a:solidFill>
                <a:latin typeface="Georgia Pro"/>
              </a:rPr>
              <a:t>() generates a </a:t>
            </a:r>
            <a:r>
              <a:rPr lang="en-US" sz="2400" kern="1200" dirty="0" err="1">
                <a:solidFill>
                  <a:srgbClr val="FFFFFF"/>
                </a:solidFill>
                <a:latin typeface="Georgia Pro"/>
              </a:rPr>
              <a:t>DataFrame</a:t>
            </a:r>
            <a:r>
              <a:rPr lang="en-US" sz="2400" kern="1200" dirty="0">
                <a:solidFill>
                  <a:srgbClr val="FFFFFF"/>
                </a:solidFill>
                <a:latin typeface="Georgia Pro"/>
              </a:rPr>
              <a:t> of the same shape as </a:t>
            </a:r>
            <a:r>
              <a:rPr lang="en-US" sz="2400" kern="1200" dirty="0" err="1">
                <a:solidFill>
                  <a:srgbClr val="FFFFFF"/>
                </a:solidFill>
                <a:latin typeface="Georgia Pro"/>
              </a:rPr>
              <a:t>df</a:t>
            </a:r>
            <a:r>
              <a:rPr lang="en-US" sz="2400" kern="1200" dirty="0">
                <a:solidFill>
                  <a:srgbClr val="FFFFFF"/>
                </a:solidFill>
                <a:latin typeface="Georgia Pro"/>
              </a:rPr>
              <a:t> but with Boolean values (True for </a:t>
            </a:r>
            <a:r>
              <a:rPr lang="en-US" sz="2400" kern="1200" dirty="0" err="1">
                <a:solidFill>
                  <a:srgbClr val="FFFFFF"/>
                </a:solidFill>
                <a:latin typeface="Georgia Pro"/>
              </a:rPr>
              <a:t>NaN</a:t>
            </a:r>
            <a:r>
              <a:rPr lang="en-US" sz="2400" kern="1200" dirty="0">
                <a:solidFill>
                  <a:srgbClr val="FFFFFF"/>
                </a:solidFill>
                <a:latin typeface="Georgia Pro"/>
              </a:rPr>
              <a:t>).</a:t>
            </a:r>
            <a:br>
              <a:rPr lang="en-US" sz="2400" kern="1200" dirty="0">
                <a:latin typeface="Georgia Pro"/>
              </a:rPr>
            </a:br>
            <a:endParaRPr lang="en-US" sz="2400" kern="1200" dirty="0">
              <a:solidFill>
                <a:srgbClr val="FFFFFF"/>
              </a:solidFill>
              <a:latin typeface="Georgia Pro"/>
            </a:endParaRPr>
          </a:p>
          <a:p>
            <a:r>
              <a:rPr lang="en-US" sz="2400" kern="1200" dirty="0">
                <a:solidFill>
                  <a:srgbClr val="FFFFFF"/>
                </a:solidFill>
                <a:latin typeface="Georgia Pro"/>
              </a:rPr>
              <a:t>.sum() adds up the True values for each column, giving the count of missing values in each column.</a:t>
            </a:r>
          </a:p>
          <a:p>
            <a:endParaRPr lang="en-US" sz="2400" kern="1200" dirty="0">
              <a:solidFill>
                <a:srgbClr val="FFFFFF"/>
              </a:solidFill>
              <a:latin typeface="Georgia Pro"/>
            </a:endParaRPr>
          </a:p>
        </p:txBody>
      </p:sp>
      <p:pic>
        <p:nvPicPr>
          <p:cNvPr id="6" name="Graphic 5" descr="Checkmark">
            <a:extLst>
              <a:ext uri="{FF2B5EF4-FFF2-40B4-BE49-F238E27FC236}">
                <a16:creationId xmlns:a16="http://schemas.microsoft.com/office/drawing/2014/main" id="{A3BB9460-2694-6BD7-CCA5-69B3620E0D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215646" y="5061057"/>
            <a:ext cx="1199733" cy="1199733"/>
          </a:xfrm>
          <a:prstGeom prst="rect">
            <a:avLst/>
          </a:prstGeom>
        </p:spPr>
      </p:pic>
    </p:spTree>
    <p:extLst>
      <p:ext uri="{BB962C8B-B14F-4D97-AF65-F5344CB8AC3E}">
        <p14:creationId xmlns:p14="http://schemas.microsoft.com/office/powerpoint/2010/main" val="34800270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a:extLst>
              <a:ext uri="{FF2B5EF4-FFF2-40B4-BE49-F238E27FC236}">
                <a16:creationId xmlns:a16="http://schemas.microsoft.com/office/drawing/2014/main" id="{1FEC590B-3306-47E9-BD67-97F3F76169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21" name="Color">
              <a:extLst>
                <a:ext uri="{FF2B5EF4-FFF2-40B4-BE49-F238E27FC236}">
                  <a16:creationId xmlns:a16="http://schemas.microsoft.com/office/drawing/2014/main" id="{54F87DBC-E43C-4CE4-A8C5-61E3D6819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Color">
              <a:extLst>
                <a:ext uri="{FF2B5EF4-FFF2-40B4-BE49-F238E27FC236}">
                  <a16:creationId xmlns:a16="http://schemas.microsoft.com/office/drawing/2014/main" id="{CD39A88A-7F84-4ACA-877B-E28BC26CD8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a:extLst>
              <a:ext uri="{FF2B5EF4-FFF2-40B4-BE49-F238E27FC236}">
                <a16:creationId xmlns:a16="http://schemas.microsoft.com/office/drawing/2014/main" id="{A47AAF5E-1692-48C9-98FB-6432BF0BC4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4" name="Freeform: Shape 13">
              <a:extLst>
                <a:ext uri="{FF2B5EF4-FFF2-40B4-BE49-F238E27FC236}">
                  <a16:creationId xmlns:a16="http://schemas.microsoft.com/office/drawing/2014/main" id="{5F36A26D-E71D-4663-B197-8B7BFA37A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5" name="Freeform: Shape 14">
              <a:extLst>
                <a:ext uri="{FF2B5EF4-FFF2-40B4-BE49-F238E27FC236}">
                  <a16:creationId xmlns:a16="http://schemas.microsoft.com/office/drawing/2014/main" id="{8A821CEB-DA96-4952-93B9-81F9C42BAD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6" name="Freeform: Shape 15">
              <a:extLst>
                <a:ext uri="{FF2B5EF4-FFF2-40B4-BE49-F238E27FC236}">
                  <a16:creationId xmlns:a16="http://schemas.microsoft.com/office/drawing/2014/main" id="{18C8EDE0-D69B-4F65-9AB7-DDE7EAD78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546F0982-BF10-4BF6-842A-F631654FF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2B313509-2128-42CA-81B6-C9EC23E44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1589188C-E06E-4F8A-BDD1-02ADF1408F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6B4E610F-FCD0-483F-B9F2-6DF2C28FE8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905785A4-DED5-50C1-DEAC-2C0C16D82FA7}"/>
              </a:ext>
            </a:extLst>
          </p:cNvPr>
          <p:cNvSpPr>
            <a:spLocks noGrp="1"/>
          </p:cNvSpPr>
          <p:nvPr>
            <p:ph type="title"/>
          </p:nvPr>
        </p:nvSpPr>
        <p:spPr>
          <a:xfrm>
            <a:off x="789708" y="666351"/>
            <a:ext cx="10558405" cy="5816247"/>
          </a:xfrm>
        </p:spPr>
        <p:txBody>
          <a:bodyPr vert="horz" lIns="91440" tIns="45720" rIns="91440" bIns="45720" rtlCol="0" anchor="b">
            <a:noAutofit/>
          </a:bodyPr>
          <a:lstStyle/>
          <a:p>
            <a:pPr algn="ctr"/>
            <a:r>
              <a:rPr lang="en-US" sz="2800" b="1" kern="1200" dirty="0">
                <a:solidFill>
                  <a:srgbClr val="FFFF00"/>
                </a:solidFill>
                <a:latin typeface="Georgia Pro"/>
              </a:rPr>
              <a:t>Finding Outliers:</a:t>
            </a:r>
            <a:br>
              <a:rPr lang="en-US" sz="2800" b="1" kern="1200" dirty="0">
                <a:solidFill>
                  <a:srgbClr val="FFFF00"/>
                </a:solidFill>
                <a:latin typeface="Georgia Pro"/>
              </a:rPr>
            </a:br>
            <a:br>
              <a:rPr lang="en-US" sz="2400" b="1" dirty="0">
                <a:solidFill>
                  <a:srgbClr val="FFFF00"/>
                </a:solidFill>
                <a:latin typeface="Georgia Pro"/>
              </a:rPr>
            </a:br>
            <a:r>
              <a:rPr lang="en-US" sz="2400" kern="1200" dirty="0">
                <a:solidFill>
                  <a:srgbClr val="FFFF00"/>
                </a:solidFill>
                <a:latin typeface="Georgia Pro"/>
              </a:rPr>
              <a:t>from </a:t>
            </a:r>
            <a:r>
              <a:rPr lang="en-US" sz="2400" kern="1200" err="1">
                <a:solidFill>
                  <a:srgbClr val="FFFF00"/>
                </a:solidFill>
                <a:latin typeface="Georgia Pro"/>
              </a:rPr>
              <a:t>scipy</a:t>
            </a:r>
            <a:r>
              <a:rPr lang="en-US" sz="2400" kern="1200" dirty="0">
                <a:solidFill>
                  <a:srgbClr val="FFFF00"/>
                </a:solidFill>
                <a:latin typeface="Georgia Pro"/>
              </a:rPr>
              <a:t> import stats</a:t>
            </a:r>
            <a:endParaRPr lang="en-US" sz="2400" b="1" kern="1200" dirty="0">
              <a:solidFill>
                <a:srgbClr val="FFFF00"/>
              </a:solidFill>
              <a:latin typeface="Georgia Pro"/>
            </a:endParaRPr>
          </a:p>
          <a:p>
            <a:pPr algn="ctr"/>
            <a:r>
              <a:rPr lang="en-US" sz="2400" kern="1200" err="1">
                <a:solidFill>
                  <a:srgbClr val="FFFF00"/>
                </a:solidFill>
                <a:latin typeface="Georgia Pro"/>
              </a:rPr>
              <a:t>z_scores</a:t>
            </a:r>
            <a:r>
              <a:rPr lang="en-US" sz="2400" kern="1200" dirty="0">
                <a:solidFill>
                  <a:srgbClr val="FFFF00"/>
                </a:solidFill>
                <a:latin typeface="Georgia Pro"/>
              </a:rPr>
              <a:t> = </a:t>
            </a:r>
            <a:r>
              <a:rPr lang="en-US" sz="2400" kern="1200" err="1">
                <a:solidFill>
                  <a:srgbClr val="FFFF00"/>
                </a:solidFill>
                <a:latin typeface="Georgia Pro"/>
              </a:rPr>
              <a:t>np.abs</a:t>
            </a:r>
            <a:r>
              <a:rPr lang="en-US" sz="2400" kern="1200" dirty="0">
                <a:solidFill>
                  <a:srgbClr val="FFFF00"/>
                </a:solidFill>
                <a:latin typeface="Georgia Pro"/>
              </a:rPr>
              <a:t>(</a:t>
            </a:r>
            <a:r>
              <a:rPr lang="en-US" sz="2400" kern="1200" err="1">
                <a:solidFill>
                  <a:srgbClr val="FFFF00"/>
                </a:solidFill>
                <a:latin typeface="Georgia Pro"/>
              </a:rPr>
              <a:t>stats.zscore</a:t>
            </a:r>
            <a:r>
              <a:rPr lang="en-US" sz="2400" kern="1200" dirty="0">
                <a:solidFill>
                  <a:srgbClr val="FFFF00"/>
                </a:solidFill>
                <a:latin typeface="Georgia Pro"/>
              </a:rPr>
              <a:t>(</a:t>
            </a:r>
            <a:r>
              <a:rPr lang="en-US" sz="2400" kern="1200" err="1">
                <a:solidFill>
                  <a:srgbClr val="FFFF00"/>
                </a:solidFill>
                <a:latin typeface="Georgia Pro"/>
              </a:rPr>
              <a:t>df.select_dtypes</a:t>
            </a:r>
            <a:r>
              <a:rPr lang="en-US" sz="2400" kern="1200" dirty="0">
                <a:solidFill>
                  <a:srgbClr val="FFFF00"/>
                </a:solidFill>
                <a:latin typeface="Georgia Pro"/>
              </a:rPr>
              <a:t>(include=[</a:t>
            </a:r>
            <a:r>
              <a:rPr lang="en-US" sz="2400" kern="1200" err="1">
                <a:solidFill>
                  <a:srgbClr val="FFFF00"/>
                </a:solidFill>
                <a:latin typeface="Georgia Pro"/>
              </a:rPr>
              <a:t>np.number</a:t>
            </a:r>
            <a:r>
              <a:rPr lang="en-US" sz="2400" kern="1200" dirty="0">
                <a:solidFill>
                  <a:srgbClr val="FFFF00"/>
                </a:solidFill>
                <a:latin typeface="Georgia Pro"/>
              </a:rPr>
              <a:t>])))</a:t>
            </a:r>
          </a:p>
          <a:p>
            <a:pPr algn="ctr"/>
            <a:r>
              <a:rPr lang="en-US" sz="2400" kern="1200" dirty="0">
                <a:solidFill>
                  <a:srgbClr val="FFFF00"/>
                </a:solidFill>
                <a:latin typeface="Georgia Pro"/>
              </a:rPr>
              <a:t>outliers = (</a:t>
            </a:r>
            <a:r>
              <a:rPr lang="en-US" sz="2400" kern="1200" err="1">
                <a:solidFill>
                  <a:srgbClr val="FFFF00"/>
                </a:solidFill>
                <a:latin typeface="Georgia Pro"/>
              </a:rPr>
              <a:t>z_scores</a:t>
            </a:r>
            <a:r>
              <a:rPr lang="en-US" sz="2400" kern="1200" dirty="0">
                <a:solidFill>
                  <a:srgbClr val="FFFF00"/>
                </a:solidFill>
                <a:latin typeface="Georgia Pro"/>
              </a:rPr>
              <a:t> &gt; 3).sum(axis=1)</a:t>
            </a:r>
          </a:p>
          <a:p>
            <a:pPr algn="ctr"/>
            <a:br>
              <a:rPr lang="en-US" sz="2400" kern="1200" dirty="0">
                <a:solidFill>
                  <a:srgbClr val="FFFF00"/>
                </a:solidFill>
                <a:latin typeface="Georgia Pro"/>
              </a:rPr>
            </a:br>
            <a:r>
              <a:rPr lang="en-US" sz="2400" b="1" kern="1200" dirty="0">
                <a:solidFill>
                  <a:srgbClr val="FFFF00"/>
                </a:solidFill>
                <a:latin typeface="Georgia Pro"/>
              </a:rPr>
              <a:t>from </a:t>
            </a:r>
            <a:r>
              <a:rPr lang="en-US" sz="2400" b="1" kern="1200" err="1">
                <a:solidFill>
                  <a:srgbClr val="FFFF00"/>
                </a:solidFill>
                <a:latin typeface="Georgia Pro"/>
              </a:rPr>
              <a:t>scipy</a:t>
            </a:r>
            <a:r>
              <a:rPr lang="en-US" sz="2400" b="1" kern="1200" dirty="0">
                <a:solidFill>
                  <a:srgbClr val="FFFF00"/>
                </a:solidFill>
                <a:latin typeface="Georgia Pro"/>
              </a:rPr>
              <a:t> import stats</a:t>
            </a:r>
            <a:r>
              <a:rPr lang="en-US" sz="2400" kern="1200" dirty="0">
                <a:solidFill>
                  <a:srgbClr val="FFFF00"/>
                </a:solidFill>
                <a:latin typeface="Georgia Pro"/>
              </a:rPr>
              <a:t>: Imports the stats module from the SciPy library, which contains functions for statistical calculations.</a:t>
            </a:r>
          </a:p>
          <a:p>
            <a:pPr algn="ctr"/>
            <a:r>
              <a:rPr lang="en-US" sz="2400" b="1" kern="1200" err="1">
                <a:solidFill>
                  <a:srgbClr val="FFFF00"/>
                </a:solidFill>
                <a:latin typeface="Georgia Pro"/>
              </a:rPr>
              <a:t>df.select_dtypes</a:t>
            </a:r>
            <a:r>
              <a:rPr lang="en-US" sz="2400" b="1" kern="1200" dirty="0">
                <a:solidFill>
                  <a:srgbClr val="FFFF00"/>
                </a:solidFill>
                <a:latin typeface="Georgia Pro"/>
              </a:rPr>
              <a:t>(include=[</a:t>
            </a:r>
            <a:r>
              <a:rPr lang="en-US" sz="2400" b="1" kern="1200" err="1">
                <a:solidFill>
                  <a:srgbClr val="FFFF00"/>
                </a:solidFill>
                <a:latin typeface="Georgia Pro"/>
              </a:rPr>
              <a:t>np.number</a:t>
            </a:r>
            <a:r>
              <a:rPr lang="en-US" sz="2400" b="1" kern="1200" dirty="0">
                <a:solidFill>
                  <a:srgbClr val="FFFF00"/>
                </a:solidFill>
                <a:latin typeface="Georgia Pro"/>
              </a:rPr>
              <a:t>])</a:t>
            </a:r>
            <a:r>
              <a:rPr lang="en-US" sz="2400" kern="1200" dirty="0">
                <a:solidFill>
                  <a:srgbClr val="FFFF00"/>
                </a:solidFill>
                <a:latin typeface="Georgia Pro"/>
              </a:rPr>
              <a:t>: Selects only the numerical columns from the </a:t>
            </a:r>
            <a:r>
              <a:rPr lang="en-US" sz="2400" kern="1200" err="1">
                <a:solidFill>
                  <a:srgbClr val="FFFF00"/>
                </a:solidFill>
                <a:latin typeface="Georgia Pro"/>
              </a:rPr>
              <a:t>DataFrame</a:t>
            </a:r>
            <a:r>
              <a:rPr lang="en-US" sz="2400" kern="1200" dirty="0">
                <a:solidFill>
                  <a:srgbClr val="FFFF00"/>
                </a:solidFill>
                <a:latin typeface="Georgia Pro"/>
              </a:rPr>
              <a:t> </a:t>
            </a:r>
            <a:r>
              <a:rPr lang="en-US" sz="2400" kern="1200" err="1">
                <a:solidFill>
                  <a:srgbClr val="FFFF00"/>
                </a:solidFill>
                <a:latin typeface="Georgia Pro"/>
              </a:rPr>
              <a:t>df</a:t>
            </a:r>
            <a:r>
              <a:rPr lang="en-US" sz="2400" kern="1200" dirty="0">
                <a:solidFill>
                  <a:srgbClr val="FFFF00"/>
                </a:solidFill>
                <a:latin typeface="Georgia Pro"/>
              </a:rPr>
              <a:t>.</a:t>
            </a:r>
          </a:p>
          <a:p>
            <a:pPr algn="ctr"/>
            <a:r>
              <a:rPr lang="en-US" sz="2400" b="1" kern="1200" err="1">
                <a:solidFill>
                  <a:srgbClr val="FFFF00"/>
                </a:solidFill>
                <a:latin typeface="Georgia Pro"/>
              </a:rPr>
              <a:t>z_scores</a:t>
            </a:r>
            <a:r>
              <a:rPr lang="en-US" sz="2400" b="1" kern="1200" dirty="0">
                <a:solidFill>
                  <a:srgbClr val="FFFF00"/>
                </a:solidFill>
                <a:latin typeface="Georgia Pro"/>
              </a:rPr>
              <a:t> = </a:t>
            </a:r>
            <a:r>
              <a:rPr lang="en-US" sz="2400" b="1" kern="1200" err="1">
                <a:solidFill>
                  <a:srgbClr val="FFFF00"/>
                </a:solidFill>
                <a:latin typeface="Georgia Pro"/>
              </a:rPr>
              <a:t>np.abs</a:t>
            </a:r>
            <a:r>
              <a:rPr lang="en-US" sz="2400" b="1" kern="1200" dirty="0">
                <a:solidFill>
                  <a:srgbClr val="FFFF00"/>
                </a:solidFill>
                <a:latin typeface="Georgia Pro"/>
              </a:rPr>
              <a:t>(</a:t>
            </a:r>
            <a:r>
              <a:rPr lang="en-US" sz="2400" b="1" kern="1200" err="1">
                <a:solidFill>
                  <a:srgbClr val="FFFF00"/>
                </a:solidFill>
                <a:latin typeface="Georgia Pro"/>
              </a:rPr>
              <a:t>stats.zscore</a:t>
            </a:r>
            <a:r>
              <a:rPr lang="en-US" sz="2400" b="1" kern="1200" dirty="0">
                <a:solidFill>
                  <a:srgbClr val="FFFF00"/>
                </a:solidFill>
                <a:latin typeface="Georgia Pro"/>
              </a:rPr>
              <a:t>(...))</a:t>
            </a:r>
            <a:r>
              <a:rPr lang="en-US" sz="2400" kern="1200" dirty="0">
                <a:solidFill>
                  <a:srgbClr val="FFFF00"/>
                </a:solidFill>
                <a:latin typeface="Georgia Pro"/>
              </a:rPr>
              <a:t>: Calculates the z-scores for the numerical columns. A z-score indicates how many standard deviations a data point is from the mean. The </a:t>
            </a:r>
            <a:r>
              <a:rPr lang="en-US" sz="2400" kern="1200" err="1">
                <a:solidFill>
                  <a:srgbClr val="FFFF00"/>
                </a:solidFill>
                <a:latin typeface="Georgia Pro"/>
              </a:rPr>
              <a:t>np.abs</a:t>
            </a:r>
            <a:r>
              <a:rPr lang="en-US" sz="2400" kern="1200" dirty="0">
                <a:solidFill>
                  <a:srgbClr val="FFFF00"/>
                </a:solidFill>
                <a:latin typeface="Georgia Pro"/>
              </a:rPr>
              <a:t> function takes the absolute value of the z-scores.</a:t>
            </a:r>
          </a:p>
          <a:p>
            <a:pPr algn="ctr"/>
            <a:r>
              <a:rPr lang="en-US" sz="2400" b="1" kern="1200" dirty="0">
                <a:solidFill>
                  <a:srgbClr val="FFFF00"/>
                </a:solidFill>
                <a:latin typeface="Georgia Pro"/>
              </a:rPr>
              <a:t>outliers = (</a:t>
            </a:r>
            <a:r>
              <a:rPr lang="en-US" sz="2400" b="1" kern="1200" err="1">
                <a:solidFill>
                  <a:srgbClr val="FFFF00"/>
                </a:solidFill>
                <a:latin typeface="Georgia Pro"/>
              </a:rPr>
              <a:t>z_scores</a:t>
            </a:r>
            <a:r>
              <a:rPr lang="en-US" sz="2400" b="1" kern="1200" dirty="0">
                <a:solidFill>
                  <a:srgbClr val="FFFF00"/>
                </a:solidFill>
                <a:latin typeface="Georgia Pro"/>
              </a:rPr>
              <a:t> &gt; 3).any(axis=0)</a:t>
            </a:r>
            <a:r>
              <a:rPr lang="en-US" sz="2400" kern="1200" dirty="0">
                <a:solidFill>
                  <a:srgbClr val="FFFF00"/>
                </a:solidFill>
                <a:latin typeface="Georgia Pro"/>
              </a:rPr>
              <a:t>: Checks if any z-scores in each column are greater than 3 (common threshold for outliers) and returns a </a:t>
            </a:r>
            <a:r>
              <a:rPr lang="en-US" sz="2400" kern="1200" err="1">
                <a:solidFill>
                  <a:srgbClr val="FFFF00"/>
                </a:solidFill>
                <a:latin typeface="Georgia Pro"/>
              </a:rPr>
              <a:t>boolean</a:t>
            </a:r>
            <a:r>
              <a:rPr lang="en-US" sz="2400" kern="1200" dirty="0">
                <a:solidFill>
                  <a:srgbClr val="FFFF00"/>
                </a:solidFill>
                <a:latin typeface="Georgia Pro"/>
              </a:rPr>
              <a:t> array indicating which columns contain outliers.</a:t>
            </a:r>
          </a:p>
          <a:p>
            <a:pPr algn="ctr"/>
            <a:endParaRPr lang="en-US" sz="1600" kern="1200" dirty="0">
              <a:solidFill>
                <a:srgbClr val="FFFF00"/>
              </a:solidFill>
              <a:latin typeface="+mj-lt"/>
            </a:endParaRPr>
          </a:p>
          <a:p>
            <a:pPr algn="ctr"/>
            <a:endParaRPr lang="en-US" sz="1600" kern="1200" dirty="0">
              <a:solidFill>
                <a:srgbClr val="FFFF00"/>
              </a:solidFill>
              <a:latin typeface="+mj-lt"/>
            </a:endParaRPr>
          </a:p>
        </p:txBody>
      </p:sp>
    </p:spTree>
    <p:extLst>
      <p:ext uri="{BB962C8B-B14F-4D97-AF65-F5344CB8AC3E}">
        <p14:creationId xmlns:p14="http://schemas.microsoft.com/office/powerpoint/2010/main" val="4652458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25</Slides>
  <Notes>0</Notes>
  <HiddenSlides>0</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 </vt:lpstr>
      <vt:lpstr>                                                               INTRODUCTION  </vt:lpstr>
      <vt:lpstr>Dataset Columns:  AGE SEX BMI BP S1, S2, S3, S4, S5, S6 Y (Target Variable/Output) </vt:lpstr>
      <vt:lpstr>Data Preparation   import pandas as pd import numpy as np import seaborn as sns import matplotlib.pyplot as plt  pandas: Used for data manipulation and analysis. numpy: Provides support for arrays and numerical operations. Scipy.stats: Contains statistical functions, including those for calculating Z-scores.    </vt:lpstr>
      <vt:lpstr>   Import Libraries   from io import StringIO
 from io import StringIO: Imports StringIO, a method that allows you to treat a string as a file. This is useful for reading string data as if it were coming from a file.   </vt:lpstr>
      <vt:lpstr>#LOAD THE DATASET  data = """ AGE SEX BMI BP  S1  S2  S3  S4  S5  S6  Y 59  2 32.1  101 157 93.2  38  4 4.8598  87  151 48  1 21.6  87  183 103.2 70  3 3.8918  69  75 72  2 30.5  93  156 93.6  41  4 4.6728  85  141 24  1 25.3  84  198 131.4 40  5 4.8903  89  206 50  1 23  101 192 125.4 52  4 4.2905  80  135 23  1 22.6  89  139 64.8  61  2 4.1897  68  97 36  2 22  90  160 99.6  50  3 3.9512  82  138 66  2 26.2  114 255 185 56  4.55  4.2485  92  63 60  2 32.1  83  179 119.4 42  4 4.4773  94  110 29  1 30  85  180 93.4  43  4 5.3845  88  310 22  1 18.6  97  114 57.6  46  2 3.9512  83  101 56  2 28  85  184 144.8 32  6 3.5835  77  69 53  1 23.7  92  186 109.2 62  3 4.3041  81  179 50  2 26.2  97  186 105.4 49  4 5.0626  88  185 61  1 24  91  202 115.4 72  3 4.2905  73  118 34  2 24.7  118 254 184.2 39  7 5.037 81  171 47  1 30.3  109 207 100.2 70  3 5.2149  98  166 68  2 27.5  111 214 147 39  5 4.9416  91  144 38  1 25.4  84  162 103 42  4 4.4427  87  97 41  1 24.7  83  187 108.2 60  3 4.5433  78  168 35  1 21.1  82  156 87.8  50  3 4.5109  95  68 25  2 24.3  95  162 98.6  54  3 3.8501  87  49 25  1 26  92  187 120.4 56  3 3.9703  88  68 </vt:lpstr>
      <vt:lpstr> Creating a DataFrame:  df = pd.read_csv(StringIO(data), sep="\t")  pd.read_csv(): This is a pandas function used to read a comma-separated values (CSV) file into a        DataFrame. While it is primarily designed for CSV files, it can also handle other delimiters.  StringIO(data): StringIO is a module from the io package in Python that allows you to treat a string as a file-like object. This is useful when you have data in string format that you want to process as if it were read from a file.  data should be a string containing tabular data (in this case, separated by tabs).  sep="\t": This parameter specifies the delimiter that separates the values in the data. The "\t" indicates that the values are separated by tabs (i.e., it’s a tab-delimited file).  </vt:lpstr>
      <vt:lpstr>Checking for Missing Values:  missing_values = df.isnull().sum() print("Missing Values:\n", missing_values)  df.isnull() generates a DataFrame of the same shape as df but with Boolean values (True for NaN).  .sum() adds up the True values for each column, giving the count of missing values in each column. </vt:lpstr>
      <vt:lpstr>Finding Outliers:  from scipy import stats z_scores = np.abs(stats.zscore(df.select_dtypes(include=[np.number]))) outliers = (z_scores &gt; 3).sum(axis=1)  from scipy import stats: Imports the stats module from the SciPy library, which contains functions for statistical calculations. df.select_dtypes(include=[np.number]): Selects only the numerical columns from the DataFrame df. z_scores = np.abs(stats.zscore(...)): Calculates the z-scores for the numerical columns. A z-score indicates how many standard deviations a data point is from the mean. The np.abs function takes the absolute value of the z-scores. outliers = (z_scores &gt; 3).any(axis=0): Checks if any z-scores in each column are greater than 3 (common threshold for outliers) and returns a boolean array indicating which columns contain outliers.  </vt:lpstr>
      <vt:lpstr>Interquartile Range (IQR) Method for Outlier Detection  Q1 = df.quantile(0.25)
Q3 = df.quantile(0.75)
IQR = Q3 - Q1
outliers = ((df &lt; (Q1 - 1.5 * IQR)) | (df &gt; (Q3 + 1.5 * IQR)))
 Q1 = df.quantile(0.25): Calculates the first quartile (25th percentile) of each column in the DataFrame. Q3 = df.quantile(0.75): Calculates the third quartile (75th percentile) of each column. IQR = Q3 - Q1: Computes the Interquartile Range (IQR), which measures the spread of the middle 50% of the data. outliers = ((df &lt; (Q1 - 1.5 * IQR)) | (df &gt; (Q3 + 1.5 * IQR))): Identifies outliers based on the IQR method. Any value below Q1−1.5×IQRQ1 - 1.5 \times IQRQ1−1.5×IQR or above Q3+1.5×IQRQ3 + 1.5 \times IQRQ3+1.5×IQR is considered an outlier. </vt:lpstr>
      <vt:lpstr>Print Outlier Information  print(f"Number of outliers: {np.sum(outliers)}")
print("Outliers detected in each column:\n", outliers)
 print(f"Number of outliers: {np.sum(outliers)}"): Counts and prints the total number of outliers detected in the DataFrame. print("Outliers detected in each column:\n", outliers): Prints a DataFrame (boolean) indicating which values are outliers in each column. </vt:lpstr>
      <vt:lpstr>Transform Data Types  df = df.apply(pd.to_numeric, errors='coerce')
print("Data types after transformation:\n", df.dtypes)
data_types = df.dtypes
print("Data Types:\n", data_types)
 df = df.apply(pd.to_numeric, errors='coerce'): Converts all columns to numeric types. If a value cannot be converted, it is replaced with NaN due to errors='coerce'. print("Data types after transformation:\n", df.dtypes): Prints the data types of each column after the transformation. data_types = df.dtypes: Stores the data types in a variable for further use. print("Data Types:\n", data_types): Prints the data types again, showing their current state. </vt:lpstr>
      <vt:lpstr>      Exploratory Data Analysis                         (EDA)                        </vt:lpstr>
      <vt:lpstr>  Calculating Correlation Matrix: correlation_matrix = df.corr()  df.corr() computes the pairwise correlation between columns in the DataFrame, returning a new DataFrame showing the correlation coefficients.   Visualizing the Correlation Matrix: plt.figure(figsize=(12, 8)) sns.heatmap(correlation_matrix, annot=True, fmt=".2f", cmap='magma') plt.title("Correlation Matrix") plt.show()  plt.figure(figsize=(12, 8)) sets the size of the figure for the plot.  sns.heatmap(...) creates a heatmap from the correlation matrix, with annotations showing the correlation values formatted to two decimal places (fmt='.2f').  plt.title(...) adds a title to the plot.  plt.show() displays the plot.  </vt:lpstr>
      <vt:lpstr>Linear Regression Model Training   from sklearn.linear_model import LinearRegression
from sklearn.model_selection import train_test_split
X = df.drop('Y', axis=1)
y = df['Y']
X_train, X_test, y_train, y_test = train_test_split(X, y, test_size=0.2, random_state=42)
 from sklearn.linear_model import LinearRegression: Imports the LinearRegression class from Scikit-learn, used to create linear regression models. from sklearn.model_selection import train_test_split: Imports the function to split the dataset into training and testing sets. X = df.drop('Y', axis=1): Creates a new DataFrame X that contains all columns except the target column 'Y'. y = df['Y']: Assigns the target variable 'Y' to y. X_train, X_test, y_train, y_test = train_test_split(X, y, test_size=0.2, random_state=42): Splits the dataset into training and testing sets, with 20% of the data reserved for testing. random_state=42 ensures reproducibility.  </vt:lpstr>
      <vt:lpstr>Fit the Model and Feature Importance  model = LinearRegression()
model.fit(X_train, y_train)
importance = pd.DataFrame(model.coef_, index=X.columns, columns=["Coefficient"])
importance = importance.sort_values(by="Coefficient", ascending=False)
print("Feature Importance:")
print(importance)
 model = LinearRegression(): Creates an instance of the linear regression model. model.fit(X_train, y_train): Fits the model to the training data. importance = pd.DataFrame(model.coef_, index=X.columns, columns=["Coefficient"]): Creates a DataFrame containing the coefficients of the fitted model, which indicate the importance of each feature. importance = importance.sort_values(by="Coefficient", ascending=False): Sorts the feature importance DataFrame in descending order based on the coefficients. print("Feature Importance:"): Prints the header for feature importance. print(importance): Displays the sorted feature importance DataFrame. </vt:lpstr>
      <vt:lpstr>Limitations and Issues  print("Limitations/Issues:")
print("- Potential outliers could skew the model's performance.")
print("- Limited context on the domain and interpretation of the features.")
print("- The dataset may not cover all relevant factors affecting the target variable.")
 print("Limitations/Issues:"): Prints a header for the limitations section. Each print(...) statement provides specific limitations regarding potential issues with the dataset and the analysis. </vt:lpstr>
      <vt:lpstr>from io import StringIO df = pd.read_csv(StringIO(data), sep="\t") missing_values = df.isnull().sum() print("Missing Values:\n", missing_values) from scipy import stats z_scores = np.abs(stats.zscore(df.select_dtypes(include=[np.number]))) outliers = (z_scores &gt; 3).any(axis=0) Q1 = df.quantile(0.25) Q3 = df.quantile(0.75) IQR = Q3 - Q1 outliers = ((df &lt; (Q1 - 1.5 * IQR)) | (df &gt; (Q3 + 1.5 * IQR))) outlier_sums = df.where(outliers).sum() outlier_counts = outliers.sum() total_outlier_count = outlier_counts.sum() print(f"Number of outliers: {np.sum(outliers)}") print(f"Total number of outliers across all columns: {total_outlier_count}") print("Outliers detected in each column:\n", outliers) df = df.apply(pd.to_numeric, errors='coerce') print("Data types after transformation:\n", df.dtypes) data_types = df.dtypes print("Data Types:\n", data_types) correlation_matrix = df.corr() plt.figure(figsize=(12, 8)) sns.heatmap(correlation_matrix, annot=True, fmt=".2f", cmap='magma') plt.title("Correlation Matrix") plt.show() from sklearn.linear_model import LinearRegression from sklearn.model_selection import train_test_split X = df.drop('Y', axis=1) y = df['Y'] X_train, X_test, y_train, y_test = train_test_split(X, y, test_size=0.2, random_state=42) model = LinearRegression() model.fit(X_train, y_train) importance = pd.DataFrame(model.coef_, index=X.columns, columns=["Coefficient"]) importance = importance.sort_values(by="Coefficient", ascending=False) print("Feature Importance:") print(importance) print("Limitations/Issues:") print("- Potential outliers could skew the model's performance.") print("- Limited context on the domain and interpretation of the features.") print("- The dataset may not cover all relevant factors affecting the target variable.") </vt:lpstr>
      <vt:lpstr>OUTPUT:  Missing Values:  AGE 0  SEX 0  BMI 0  BP 0  S1 0   S2 0  S3 0  S4 0  S5 0   S6 0  Y 0  dtype: int64  Outliers detected in each column: Number of outliers:  AGE 0  SEX 0 BMI 3  BP 0  S1 8  S2 7  S3 7  S4 2  S5 4  S6 9  Y 0 dtype: int64</vt:lpstr>
      <vt:lpstr>OUTLIERS</vt:lpstr>
      <vt:lpstr>Data types after transformation:  AGE int64  SEX int64 BMI float64  BP float64  S1 int64 S2 float64 S3 float64  S4 float64 S5 float64  S6 int64  Y int64  dtype: object  Data Types: AGE int64 SEX int64 BMI float64  BP float64  S1 int64  S2 float64  S3 float64 S4 float64  S5 float64  S6 int64  Y int64  dtype: object</vt:lpstr>
      <vt:lpstr>PowerPoint Presentation</vt:lpstr>
      <vt:lpstr>Feature Importance:                                 Coefficient  S5                         67.108962  S4                         10.159539  BMI                       5.846363   BP                         1.197093  S2                          0.811152  S3                          0.601653  S6                          0.201599  AGE                      0.137688  S1                         -1.281685  SEX                      -23.064468</vt:lpstr>
      <vt:lpstr>Limitations/Issues:   - Potential outliers could skew the model's performance.  - Limited context on the domain and interpretation of the features.   - The dataset may not cover all relevant factors affecting the target variable.</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651</cp:revision>
  <dcterms:created xsi:type="dcterms:W3CDTF">2024-08-12T17:13:42Z</dcterms:created>
  <dcterms:modified xsi:type="dcterms:W3CDTF">2024-11-06T17:38:42Z</dcterms:modified>
</cp:coreProperties>
</file>

<file path=docProps/thumbnail.jpeg>
</file>